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6" r:id="rId2"/>
    <p:sldId id="257" r:id="rId3"/>
    <p:sldId id="291" r:id="rId4"/>
    <p:sldId id="285" r:id="rId5"/>
    <p:sldId id="258" r:id="rId6"/>
    <p:sldId id="301" r:id="rId7"/>
    <p:sldId id="259" r:id="rId8"/>
    <p:sldId id="260" r:id="rId9"/>
    <p:sldId id="261" r:id="rId10"/>
    <p:sldId id="262" r:id="rId11"/>
    <p:sldId id="264" r:id="rId12"/>
    <p:sldId id="263" r:id="rId13"/>
    <p:sldId id="265" r:id="rId14"/>
    <p:sldId id="292" r:id="rId15"/>
    <p:sldId id="287" r:id="rId16"/>
    <p:sldId id="270" r:id="rId17"/>
    <p:sldId id="272" r:id="rId18"/>
    <p:sldId id="273" r:id="rId19"/>
    <p:sldId id="288" r:id="rId20"/>
    <p:sldId id="266" r:id="rId21"/>
    <p:sldId id="281" r:id="rId22"/>
    <p:sldId id="282" r:id="rId23"/>
    <p:sldId id="274" r:id="rId24"/>
    <p:sldId id="267" r:id="rId25"/>
    <p:sldId id="268" r:id="rId26"/>
    <p:sldId id="269" r:id="rId27"/>
    <p:sldId id="276" r:id="rId28"/>
    <p:sldId id="283" r:id="rId29"/>
    <p:sldId id="277" r:id="rId30"/>
    <p:sldId id="286" r:id="rId31"/>
    <p:sldId id="294" r:id="rId32"/>
    <p:sldId id="293" r:id="rId33"/>
    <p:sldId id="295" r:id="rId34"/>
    <p:sldId id="284" r:id="rId35"/>
    <p:sldId id="278" r:id="rId36"/>
    <p:sldId id="297" r:id="rId37"/>
    <p:sldId id="298" r:id="rId38"/>
    <p:sldId id="300" r:id="rId39"/>
    <p:sldId id="296" r:id="rId40"/>
    <p:sldId id="271" r:id="rId41"/>
    <p:sldId id="289" r:id="rId42"/>
    <p:sldId id="290"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2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1547E48-C756-4651-AFF2-FB77A018D9E1}" type="datetimeFigureOut">
              <a:rPr lang="en-GB"/>
              <a:pPr>
                <a:defRPr/>
              </a:pPr>
              <a:t>17/09/2013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16C59-1D17-475D-9E41-AB5EB194692F}" type="slidenum">
              <a:rPr lang="en-GB"/>
              <a:pPr>
                <a:defRPr/>
              </a:pPr>
              <a:t>‹#›</a:t>
            </a:fld>
            <a:endParaRPr lang="en-GB"/>
          </a:p>
        </p:txBody>
      </p:sp>
    </p:spTree>
    <p:extLst>
      <p:ext uri="{BB962C8B-B14F-4D97-AF65-F5344CB8AC3E}">
        <p14:creationId xmlns:p14="http://schemas.microsoft.com/office/powerpoint/2010/main" val="26966475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1D87EC9-3DE3-43A8-8C70-8E41FE1D0127}" type="slidenum">
              <a:rPr lang="en-GB" smtClean="0"/>
              <a:pPr eaLnBrk="1" hangingPunct="1">
                <a:defRPr/>
              </a:pPr>
              <a:t>21</a:t>
            </a:fld>
            <a:endParaRPr lang="en-GB" smtClean="0"/>
          </a:p>
        </p:txBody>
      </p:sp>
      <p:sp>
        <p:nvSpPr>
          <p:cNvPr id="4608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Me-high Cheek-sent-me-high</a:t>
            </a:r>
          </a:p>
        </p:txBody>
      </p:sp>
      <p:sp>
        <p:nvSpPr>
          <p:cNvPr id="4" name="Slide Number Placeholder 3"/>
          <p:cNvSpPr>
            <a:spLocks noGrp="1"/>
          </p:cNvSpPr>
          <p:nvPr>
            <p:ph type="sldNum" sz="quarter" idx="5"/>
          </p:nvPr>
        </p:nvSpPr>
        <p:spPr/>
        <p:txBody>
          <a:bodyPr/>
          <a:lstStyle/>
          <a:p>
            <a:pPr>
              <a:defRPr/>
            </a:pPr>
            <a:fld id="{702EC71D-C14E-470E-9551-916BE5F144D0}" type="slidenum">
              <a:rPr lang="en-GB" smtClean="0"/>
              <a:pPr>
                <a:defRPr/>
              </a:pPr>
              <a:t>30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r>
              <a:rPr lang="en-US"/>
              <a:t>March 2013</a:t>
            </a: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a:t>Is everybody going mad? - Prof. Ray Miller</a:t>
            </a: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9DCD748F-3034-4A18-BA83-D3E0D76892BC}" type="slidenum">
              <a:rPr lang="en-GB"/>
              <a:pPr>
                <a:defRPr/>
              </a:pPr>
              <a:t>‹#›</a:t>
            </a:fld>
            <a:endParaRPr lang="en-GB" dirty="0"/>
          </a:p>
        </p:txBody>
      </p:sp>
    </p:spTree>
    <p:extLst>
      <p:ext uri="{BB962C8B-B14F-4D97-AF65-F5344CB8AC3E}">
        <p14:creationId xmlns:p14="http://schemas.microsoft.com/office/powerpoint/2010/main" val="207580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a:t>March 2013</a:t>
            </a: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a:t>Is everybody going mad? - Prof. Ray Miller</a:t>
            </a: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9702C455-E4D0-4A2D-816D-3BD4542D9AF6}" type="slidenum">
              <a:rPr lang="en-GB"/>
              <a:pPr>
                <a:defRPr/>
              </a:pPr>
              <a:t>‹#›</a:t>
            </a:fld>
            <a:endParaRPr lang="en-GB" dirty="0"/>
          </a:p>
        </p:txBody>
      </p:sp>
    </p:spTree>
    <p:extLst>
      <p:ext uri="{BB962C8B-B14F-4D97-AF65-F5344CB8AC3E}">
        <p14:creationId xmlns:p14="http://schemas.microsoft.com/office/powerpoint/2010/main" val="353620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r>
              <a:rPr lang="en-US"/>
              <a:t>March 2013</a:t>
            </a: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a:t>Is everybody going mad? - Prof. Ray Miller</a:t>
            </a: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9A9093E-D1CB-4671-A8A0-6399D7E2586B}" type="slidenum">
              <a:rPr lang="en-GB"/>
              <a:pPr>
                <a:defRPr/>
              </a:pPr>
              <a:t>‹#›</a:t>
            </a:fld>
            <a:endParaRPr lang="en-GB" dirty="0"/>
          </a:p>
        </p:txBody>
      </p:sp>
    </p:spTree>
    <p:extLst>
      <p:ext uri="{BB962C8B-B14F-4D97-AF65-F5344CB8AC3E}">
        <p14:creationId xmlns:p14="http://schemas.microsoft.com/office/powerpoint/2010/main" val="165246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a:t>March 2013</a:t>
            </a: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a:t>Is everybody going mad? - Prof. Ray Miller</a:t>
            </a: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56778C5A-3AF9-4243-B742-7FAB94515BA0}" type="slidenum">
              <a:rPr lang="en-GB"/>
              <a:pPr>
                <a:defRPr/>
              </a:pPr>
              <a:t>‹#›</a:t>
            </a:fld>
            <a:endParaRPr lang="en-GB" dirty="0"/>
          </a:p>
        </p:txBody>
      </p:sp>
    </p:spTree>
    <p:extLst>
      <p:ext uri="{BB962C8B-B14F-4D97-AF65-F5344CB8AC3E}">
        <p14:creationId xmlns:p14="http://schemas.microsoft.com/office/powerpoint/2010/main" val="313426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March 2013</a:t>
            </a: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a:t>Is everybody going mad? - Prof. Ray Miller</a:t>
            </a: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A574F6A8-14D5-49DF-AE5E-39760A6F66D9}" type="slidenum">
              <a:rPr lang="en-GB"/>
              <a:pPr>
                <a:defRPr/>
              </a:pPr>
              <a:t>‹#›</a:t>
            </a:fld>
            <a:endParaRPr lang="en-GB" dirty="0"/>
          </a:p>
        </p:txBody>
      </p:sp>
    </p:spTree>
    <p:extLst>
      <p:ext uri="{BB962C8B-B14F-4D97-AF65-F5344CB8AC3E}">
        <p14:creationId xmlns:p14="http://schemas.microsoft.com/office/powerpoint/2010/main" val="36159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r>
              <a:rPr lang="en-US"/>
              <a:t>March 2013</a:t>
            </a: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a:t>Is everybody going mad? - Prof. Ray Miller</a:t>
            </a: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4FB10F71-B330-49A3-932E-C4C98E74563E}" type="slidenum">
              <a:rPr lang="en-GB"/>
              <a:pPr>
                <a:defRPr/>
              </a:pPr>
              <a:t>‹#›</a:t>
            </a:fld>
            <a:endParaRPr lang="en-GB" dirty="0"/>
          </a:p>
        </p:txBody>
      </p:sp>
    </p:spTree>
    <p:extLst>
      <p:ext uri="{BB962C8B-B14F-4D97-AF65-F5344CB8AC3E}">
        <p14:creationId xmlns:p14="http://schemas.microsoft.com/office/powerpoint/2010/main" val="159335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r>
              <a:rPr lang="en-US"/>
              <a:t>March 2013</a:t>
            </a:r>
            <a:endParaRPr lang="en-GB" dirty="0"/>
          </a:p>
        </p:txBody>
      </p:sp>
      <p:sp>
        <p:nvSpPr>
          <p:cNvPr id="8" name="Footer Placeholder 4"/>
          <p:cNvSpPr>
            <a:spLocks noGrp="1"/>
          </p:cNvSpPr>
          <p:nvPr>
            <p:ph type="ftr" sz="quarter" idx="11"/>
          </p:nvPr>
        </p:nvSpPr>
        <p:spPr/>
        <p:txBody>
          <a:bodyPr/>
          <a:lstStyle>
            <a:lvl1pPr>
              <a:defRPr/>
            </a:lvl1pPr>
          </a:lstStyle>
          <a:p>
            <a:pPr>
              <a:defRPr/>
            </a:pPr>
            <a:r>
              <a:rPr lang="en-GB"/>
              <a:t>Is everybody going mad? - Prof. Ray Miller</a:t>
            </a: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12A49A70-90C6-4F1B-B487-03186BCD9CDA}" type="slidenum">
              <a:rPr lang="en-GB"/>
              <a:pPr>
                <a:defRPr/>
              </a:pPr>
              <a:t>‹#›</a:t>
            </a:fld>
            <a:endParaRPr lang="en-GB" dirty="0"/>
          </a:p>
        </p:txBody>
      </p:sp>
    </p:spTree>
    <p:extLst>
      <p:ext uri="{BB962C8B-B14F-4D97-AF65-F5344CB8AC3E}">
        <p14:creationId xmlns:p14="http://schemas.microsoft.com/office/powerpoint/2010/main" val="247583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a:t>March 2013</a:t>
            </a:r>
            <a:endParaRPr lang="en-GB" dirty="0"/>
          </a:p>
        </p:txBody>
      </p:sp>
      <p:sp>
        <p:nvSpPr>
          <p:cNvPr id="4" name="Footer Placeholder 4"/>
          <p:cNvSpPr>
            <a:spLocks noGrp="1"/>
          </p:cNvSpPr>
          <p:nvPr>
            <p:ph type="ftr" sz="quarter" idx="11"/>
          </p:nvPr>
        </p:nvSpPr>
        <p:spPr/>
        <p:txBody>
          <a:bodyPr/>
          <a:lstStyle>
            <a:lvl1pPr>
              <a:defRPr/>
            </a:lvl1pPr>
          </a:lstStyle>
          <a:p>
            <a:pPr>
              <a:defRPr/>
            </a:pPr>
            <a:r>
              <a:rPr lang="en-GB"/>
              <a:t>Is everybody going mad? - Prof. Ray Miller</a:t>
            </a: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C78E354F-F1BB-44E4-861F-855F56C7A955}" type="slidenum">
              <a:rPr lang="en-GB"/>
              <a:pPr>
                <a:defRPr/>
              </a:pPr>
              <a:t>‹#›</a:t>
            </a:fld>
            <a:endParaRPr lang="en-GB" dirty="0"/>
          </a:p>
        </p:txBody>
      </p:sp>
    </p:spTree>
    <p:extLst>
      <p:ext uri="{BB962C8B-B14F-4D97-AF65-F5344CB8AC3E}">
        <p14:creationId xmlns:p14="http://schemas.microsoft.com/office/powerpoint/2010/main" val="3846821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March 2013</a:t>
            </a:r>
            <a:endParaRPr lang="en-GB" dirty="0"/>
          </a:p>
        </p:txBody>
      </p:sp>
      <p:sp>
        <p:nvSpPr>
          <p:cNvPr id="3" name="Footer Placeholder 4"/>
          <p:cNvSpPr>
            <a:spLocks noGrp="1"/>
          </p:cNvSpPr>
          <p:nvPr>
            <p:ph type="ftr" sz="quarter" idx="11"/>
          </p:nvPr>
        </p:nvSpPr>
        <p:spPr/>
        <p:txBody>
          <a:bodyPr/>
          <a:lstStyle>
            <a:lvl1pPr>
              <a:defRPr/>
            </a:lvl1pPr>
          </a:lstStyle>
          <a:p>
            <a:pPr>
              <a:defRPr/>
            </a:pPr>
            <a:r>
              <a:rPr lang="en-GB"/>
              <a:t>Is everybody going mad? - Prof. Ray Miller</a:t>
            </a: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66217B5D-FC9D-440F-BEBF-2A0977951267}" type="slidenum">
              <a:rPr lang="en-GB"/>
              <a:pPr>
                <a:defRPr/>
              </a:pPr>
              <a:t>‹#›</a:t>
            </a:fld>
            <a:endParaRPr lang="en-GB" dirty="0"/>
          </a:p>
        </p:txBody>
      </p:sp>
    </p:spTree>
    <p:extLst>
      <p:ext uri="{BB962C8B-B14F-4D97-AF65-F5344CB8AC3E}">
        <p14:creationId xmlns:p14="http://schemas.microsoft.com/office/powerpoint/2010/main" val="37508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March 2013</a:t>
            </a: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a:t>Is everybody going mad? - Prof. Ray Miller</a:t>
            </a: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64026814-F937-4FE8-BA62-E6E70BBC5263}" type="slidenum">
              <a:rPr lang="en-GB"/>
              <a:pPr>
                <a:defRPr/>
              </a:pPr>
              <a:t>‹#›</a:t>
            </a:fld>
            <a:endParaRPr lang="en-GB" dirty="0"/>
          </a:p>
        </p:txBody>
      </p:sp>
    </p:spTree>
    <p:extLst>
      <p:ext uri="{BB962C8B-B14F-4D97-AF65-F5344CB8AC3E}">
        <p14:creationId xmlns:p14="http://schemas.microsoft.com/office/powerpoint/2010/main" val="242034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March 2013</a:t>
            </a:r>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a:t>Is everybody going mad? - Prof. Ray Miller</a:t>
            </a: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3320E3B8-E95B-4396-B73F-083C0CF8F00C}" type="slidenum">
              <a:rPr lang="en-GB"/>
              <a:pPr>
                <a:defRPr/>
              </a:pPr>
              <a:t>‹#›</a:t>
            </a:fld>
            <a:endParaRPr lang="en-GB" dirty="0"/>
          </a:p>
        </p:txBody>
      </p:sp>
    </p:spTree>
    <p:extLst>
      <p:ext uri="{BB962C8B-B14F-4D97-AF65-F5344CB8AC3E}">
        <p14:creationId xmlns:p14="http://schemas.microsoft.com/office/powerpoint/2010/main" val="3417268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r>
              <a:rPr lang="en-US"/>
              <a:t>March 2013</a:t>
            </a:r>
            <a:endParaRPr lang="en-GB" dirty="0"/>
          </a:p>
        </p:txBody>
      </p:sp>
      <p:sp>
        <p:nvSpPr>
          <p:cNvPr id="5" name="Footer Placeholder 4"/>
          <p:cNvSpPr>
            <a:spLocks noGrp="1"/>
          </p:cNvSpPr>
          <p:nvPr>
            <p:ph type="ftr" sz="quarter" idx="3"/>
          </p:nvPr>
        </p:nvSpPr>
        <p:spPr>
          <a:xfrm>
            <a:off x="2987675" y="6356350"/>
            <a:ext cx="316865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r>
              <a:rPr lang="en-GB"/>
              <a:t>Is everybody going mad? - Prof. Ray Miller</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0213EDE3-28AE-4F31-97EE-0A396CE8BA6F}" type="slidenum">
              <a:rPr lang="en-GB"/>
              <a:pPr>
                <a:defRPr/>
              </a:pPr>
              <a:t>‹#›</a:t>
            </a:fld>
            <a:endParaRPr lang="en-GB" dirty="0"/>
          </a:p>
        </p:txBody>
      </p:sp>
      <p:pic>
        <p:nvPicPr>
          <p:cNvPr id="1031"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64388" y="188913"/>
            <a:ext cx="18605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36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3600">
          <a:solidFill>
            <a:schemeClr val="bg1"/>
          </a:solidFill>
          <a:latin typeface="Arial" charset="0"/>
          <a:cs typeface="Arial" charset="0"/>
        </a:defRPr>
      </a:lvl2pPr>
      <a:lvl3pPr algn="ctr" rtl="0" eaLnBrk="0" fontAlgn="base" hangingPunct="0">
        <a:spcBef>
          <a:spcPct val="0"/>
        </a:spcBef>
        <a:spcAft>
          <a:spcPct val="0"/>
        </a:spcAft>
        <a:defRPr sz="3600">
          <a:solidFill>
            <a:schemeClr val="bg1"/>
          </a:solidFill>
          <a:latin typeface="Arial" charset="0"/>
          <a:cs typeface="Arial" charset="0"/>
        </a:defRPr>
      </a:lvl3pPr>
      <a:lvl4pPr algn="ctr" rtl="0" eaLnBrk="0" fontAlgn="base" hangingPunct="0">
        <a:spcBef>
          <a:spcPct val="0"/>
        </a:spcBef>
        <a:spcAft>
          <a:spcPct val="0"/>
        </a:spcAft>
        <a:defRPr sz="3600">
          <a:solidFill>
            <a:schemeClr val="bg1"/>
          </a:solidFill>
          <a:latin typeface="Arial" charset="0"/>
          <a:cs typeface="Arial" charset="0"/>
        </a:defRPr>
      </a:lvl4pPr>
      <a:lvl5pPr algn="ctr" rtl="0" eaLnBrk="0" fontAlgn="base" hangingPunct="0">
        <a:spcBef>
          <a:spcPct val="0"/>
        </a:spcBef>
        <a:spcAft>
          <a:spcPct val="0"/>
        </a:spcAft>
        <a:defRPr sz="3600">
          <a:solidFill>
            <a:schemeClr val="bg1"/>
          </a:solidFill>
          <a:latin typeface="Arial" charset="0"/>
          <a:cs typeface="Arial" charset="0"/>
        </a:defRPr>
      </a:lvl5pPr>
      <a:lvl6pPr marL="457200" algn="ctr" rtl="0" fontAlgn="base">
        <a:spcBef>
          <a:spcPct val="0"/>
        </a:spcBef>
        <a:spcAft>
          <a:spcPct val="0"/>
        </a:spcAft>
        <a:defRPr sz="4400">
          <a:solidFill>
            <a:schemeClr val="bg1"/>
          </a:solidFill>
          <a:latin typeface="Arial" charset="0"/>
          <a:cs typeface="Arial" charset="0"/>
        </a:defRPr>
      </a:lvl6pPr>
      <a:lvl7pPr marL="914400" algn="ctr" rtl="0" fontAlgn="base">
        <a:spcBef>
          <a:spcPct val="0"/>
        </a:spcBef>
        <a:spcAft>
          <a:spcPct val="0"/>
        </a:spcAft>
        <a:defRPr sz="4400">
          <a:solidFill>
            <a:schemeClr val="bg1"/>
          </a:solidFill>
          <a:latin typeface="Arial" charset="0"/>
          <a:cs typeface="Arial" charset="0"/>
        </a:defRPr>
      </a:lvl7pPr>
      <a:lvl8pPr marL="1371600" algn="ctr" rtl="0" fontAlgn="base">
        <a:spcBef>
          <a:spcPct val="0"/>
        </a:spcBef>
        <a:spcAft>
          <a:spcPct val="0"/>
        </a:spcAft>
        <a:defRPr sz="4400">
          <a:solidFill>
            <a:schemeClr val="bg1"/>
          </a:solidFill>
          <a:latin typeface="Arial" charset="0"/>
          <a:cs typeface="Arial" charset="0"/>
        </a:defRPr>
      </a:lvl8pPr>
      <a:lvl9pPr marL="1828800" algn="ctr" rtl="0" fontAlgn="base">
        <a:spcBef>
          <a:spcPct val="0"/>
        </a:spcBef>
        <a:spcAft>
          <a:spcPct val="0"/>
        </a:spcAft>
        <a:defRPr sz="4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kern="1200">
          <a:solidFill>
            <a:schemeClr val="bg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itchFamily="2" charset="2"/>
        <a:buChar char="§"/>
        <a:defRPr sz="2800" kern="1200">
          <a:solidFill>
            <a:schemeClr val="bg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itchFamily="2" charset="2"/>
        <a:buChar char="§"/>
        <a:defRPr sz="2400" kern="1200">
          <a:solidFill>
            <a:schemeClr val="bg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itchFamily="2" charset="2"/>
        <a:buChar char="§"/>
        <a:defRPr sz="2000" kern="1200">
          <a:solidFill>
            <a:schemeClr val="bg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itchFamily="2" charset="2"/>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eaLnBrk="1" fontAlgn="auto" hangingPunct="1">
              <a:spcAft>
                <a:spcPts val="0"/>
              </a:spcAft>
              <a:defRPr/>
            </a:pPr>
            <a:r>
              <a:rPr lang="en-GB" sz="4800" dirty="0" smtClean="0">
                <a:effectLst>
                  <a:outerShdw blurRad="38100" dist="38100" dir="2700000" algn="tl">
                    <a:srgbClr val="000000">
                      <a:alpha val="43137"/>
                    </a:srgbClr>
                  </a:outerShdw>
                </a:effectLst>
              </a:rPr>
              <a:t>Is everybody going mad?</a:t>
            </a:r>
          </a:p>
        </p:txBody>
      </p:sp>
      <p:sp>
        <p:nvSpPr>
          <p:cNvPr id="3" name="Subtitle 2"/>
          <p:cNvSpPr>
            <a:spLocks noGrp="1"/>
          </p:cNvSpPr>
          <p:nvPr>
            <p:ph type="subTitle" idx="1"/>
          </p:nvPr>
        </p:nvSpPr>
        <p:spPr>
          <a:xfrm>
            <a:off x="1371600" y="3886200"/>
            <a:ext cx="6400800" cy="2206625"/>
          </a:xfrm>
        </p:spPr>
        <p:txBody>
          <a:bodyPr rtlCol="0">
            <a:normAutofit lnSpcReduction="10000"/>
          </a:bodyPr>
          <a:lstStyle/>
          <a:p>
            <a:pPr eaLnBrk="1" fontAlgn="auto" hangingPunct="1">
              <a:spcAft>
                <a:spcPts val="0"/>
              </a:spcAft>
              <a:defRPr/>
            </a:pPr>
            <a:r>
              <a:rPr lang="en-GB" dirty="0" smtClean="0"/>
              <a:t>Changing definitions</a:t>
            </a:r>
          </a:p>
          <a:p>
            <a:pPr eaLnBrk="1" fontAlgn="auto" hangingPunct="1">
              <a:spcAft>
                <a:spcPts val="0"/>
              </a:spcAft>
              <a:defRPr/>
            </a:pPr>
            <a:r>
              <a:rPr lang="en-GB" dirty="0" smtClean="0"/>
              <a:t>of mental health</a:t>
            </a:r>
          </a:p>
          <a:p>
            <a:pPr eaLnBrk="1" fontAlgn="auto" hangingPunct="1">
              <a:spcAft>
                <a:spcPts val="0"/>
              </a:spcAft>
              <a:defRPr/>
            </a:pPr>
            <a:endParaRPr lang="en-GB" dirty="0" smtClean="0"/>
          </a:p>
          <a:p>
            <a:pPr eaLnBrk="1" fontAlgn="auto" hangingPunct="1">
              <a:spcAft>
                <a:spcPts val="0"/>
              </a:spcAft>
              <a:defRPr/>
            </a:pPr>
            <a:r>
              <a:rPr lang="en-GB" sz="2800" dirty="0" smtClean="0"/>
              <a:t>Professor Ray Miller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smtClean="0">
                <a:latin typeface="Arial" charset="0"/>
                <a:cs typeface="Arial" charset="0"/>
              </a:rPr>
              <a:t>Growing Need (or Demand?)</a:t>
            </a:r>
            <a:br>
              <a:rPr lang="en-GB" altLang="en-US" smtClean="0">
                <a:latin typeface="Arial" charset="0"/>
                <a:cs typeface="Arial" charset="0"/>
              </a:rPr>
            </a:br>
            <a:r>
              <a:rPr lang="en-GB" altLang="en-US" sz="2400" smtClean="0">
                <a:latin typeface="Arial" charset="0"/>
                <a:cs typeface="Arial" charset="0"/>
              </a:rPr>
              <a:t>(Scottish Population in 2011 = 5,254,800) </a:t>
            </a:r>
          </a:p>
        </p:txBody>
      </p:sp>
      <p:sp>
        <p:nvSpPr>
          <p:cNvPr id="3" name="Content Placeholder 2"/>
          <p:cNvSpPr>
            <a:spLocks noGrp="1"/>
          </p:cNvSpPr>
          <p:nvPr>
            <p:ph idx="1"/>
          </p:nvPr>
        </p:nvSpPr>
        <p:spPr>
          <a:xfrm>
            <a:off x="468313" y="1627188"/>
            <a:ext cx="8229600" cy="4852987"/>
          </a:xfrm>
        </p:spPr>
        <p:txBody>
          <a:bodyPr>
            <a:normAutofit fontScale="92500"/>
          </a:bodyPr>
          <a:lstStyle/>
          <a:p>
            <a:pPr marL="0" indent="0" eaLnBrk="1" hangingPunct="1">
              <a:spcBef>
                <a:spcPts val="0"/>
              </a:spcBef>
              <a:buFont typeface="Wingdings" pitchFamily="2" charset="2"/>
              <a:buNone/>
              <a:defRPr/>
            </a:pPr>
            <a:r>
              <a:rPr lang="en-GB" sz="2200" dirty="0" smtClean="0"/>
              <a:t>Patients by Gender – Hypnotics and Anxiolytics</a:t>
            </a:r>
            <a:r>
              <a:rPr lang="en-GB" sz="2000" b="1" dirty="0" smtClean="0"/>
              <a:t/>
            </a:r>
            <a:br>
              <a:rPr lang="en-GB" sz="2000" b="1" dirty="0" smtClean="0"/>
            </a:br>
            <a:r>
              <a:rPr lang="en-GB" sz="1900" b="1" dirty="0" smtClean="0"/>
              <a:t>	Financial Year 	Total 		Male 		Female </a:t>
            </a:r>
            <a:r>
              <a:rPr lang="en-GB" sz="1900" dirty="0" smtClean="0"/>
              <a:t>	</a:t>
            </a:r>
          </a:p>
          <a:p>
            <a:pPr marL="0" indent="0" eaLnBrk="1" hangingPunct="1">
              <a:spcBef>
                <a:spcPts val="0"/>
              </a:spcBef>
              <a:buFont typeface="Wingdings" pitchFamily="2" charset="2"/>
              <a:buNone/>
              <a:defRPr/>
            </a:pPr>
            <a:r>
              <a:rPr lang="en-GB" sz="1900" dirty="0" smtClean="0"/>
              <a:t>	2009/10 		350,377 		126,341		224,016</a:t>
            </a:r>
          </a:p>
          <a:p>
            <a:pPr marL="0" indent="0" eaLnBrk="1" hangingPunct="1">
              <a:spcBef>
                <a:spcPts val="0"/>
              </a:spcBef>
              <a:buFont typeface="Wingdings" pitchFamily="2" charset="2"/>
              <a:buNone/>
              <a:defRPr/>
            </a:pPr>
            <a:r>
              <a:rPr lang="en-GB" sz="1900" dirty="0" smtClean="0"/>
              <a:t>	2010/11 		358,588 		129,294		229,294</a:t>
            </a:r>
          </a:p>
          <a:p>
            <a:pPr marL="0" indent="0" eaLnBrk="1" hangingPunct="1">
              <a:spcBef>
                <a:spcPts val="0"/>
              </a:spcBef>
              <a:buFont typeface="Wingdings" pitchFamily="2" charset="2"/>
              <a:buNone/>
              <a:defRPr/>
            </a:pPr>
            <a:r>
              <a:rPr lang="en-GB" sz="1900" dirty="0" smtClean="0"/>
              <a:t>	2011/12 		363,823 		131,659		232,164</a:t>
            </a:r>
          </a:p>
          <a:p>
            <a:pPr marL="0" indent="0" eaLnBrk="1" hangingPunct="1">
              <a:spcBef>
                <a:spcPts val="0"/>
              </a:spcBef>
              <a:buFont typeface="Wingdings" pitchFamily="2" charset="2"/>
              <a:buNone/>
              <a:defRPr/>
            </a:pPr>
            <a:endParaRPr lang="en-GB" sz="1300" dirty="0" smtClean="0"/>
          </a:p>
          <a:p>
            <a:pPr marL="0" indent="0" algn="ctr" eaLnBrk="1" hangingPunct="1">
              <a:spcBef>
                <a:spcPts val="0"/>
              </a:spcBef>
              <a:buFont typeface="Wingdings" pitchFamily="2" charset="2"/>
              <a:buNone/>
              <a:defRPr/>
            </a:pPr>
            <a:r>
              <a:rPr lang="en-GB" sz="2200" dirty="0" smtClean="0"/>
              <a:t>That’s 1 in 14 of the population!</a:t>
            </a:r>
          </a:p>
          <a:p>
            <a:pPr marL="0" indent="0" eaLnBrk="1" hangingPunct="1">
              <a:spcBef>
                <a:spcPts val="0"/>
              </a:spcBef>
              <a:buFont typeface="Wingdings" pitchFamily="2" charset="2"/>
              <a:buNone/>
              <a:defRPr/>
            </a:pPr>
            <a:endParaRPr lang="en-GB" sz="2200" dirty="0" smtClean="0"/>
          </a:p>
          <a:p>
            <a:pPr marL="0" indent="0" eaLnBrk="1" hangingPunct="1">
              <a:spcBef>
                <a:spcPts val="0"/>
              </a:spcBef>
              <a:buFont typeface="Wingdings" pitchFamily="2" charset="2"/>
              <a:buNone/>
              <a:defRPr/>
            </a:pPr>
            <a:r>
              <a:rPr lang="en-GB" sz="2200" dirty="0" smtClean="0"/>
              <a:t>Patients by Gender – Antidepressants</a:t>
            </a:r>
            <a:r>
              <a:rPr lang="en-GB" sz="2000" dirty="0" smtClean="0"/>
              <a:t/>
            </a:r>
            <a:br>
              <a:rPr lang="en-GB" sz="2000" dirty="0" smtClean="0"/>
            </a:br>
            <a:r>
              <a:rPr lang="en-GB" sz="1900" dirty="0" smtClean="0"/>
              <a:t>	</a:t>
            </a:r>
            <a:r>
              <a:rPr lang="en-GB" sz="1900" b="1" dirty="0" smtClean="0"/>
              <a:t>Financial Year 	Total 		Male 		Female </a:t>
            </a:r>
            <a:r>
              <a:rPr lang="en-GB" sz="1900" dirty="0" smtClean="0"/>
              <a:t>	         </a:t>
            </a:r>
            <a:br>
              <a:rPr lang="en-GB" sz="1900" dirty="0" smtClean="0"/>
            </a:br>
            <a:r>
              <a:rPr lang="en-GB" sz="1900" dirty="0" smtClean="0"/>
              <a:t>	2009/10 		633,791 		204,119 		429,672 	</a:t>
            </a:r>
          </a:p>
          <a:p>
            <a:pPr marL="0" indent="0" eaLnBrk="1" hangingPunct="1">
              <a:spcBef>
                <a:spcPts val="0"/>
              </a:spcBef>
              <a:buFont typeface="Wingdings" pitchFamily="2" charset="2"/>
              <a:buNone/>
              <a:defRPr/>
            </a:pPr>
            <a:r>
              <a:rPr lang="en-GB" sz="1900" dirty="0" smtClean="0"/>
              <a:t>	2010/11 		675,948 		219,071 		456,877 	</a:t>
            </a:r>
          </a:p>
          <a:p>
            <a:pPr marL="0" indent="0" eaLnBrk="1" hangingPunct="1">
              <a:spcBef>
                <a:spcPts val="0"/>
              </a:spcBef>
              <a:buFont typeface="Wingdings" pitchFamily="2" charset="2"/>
              <a:buNone/>
              <a:defRPr/>
            </a:pPr>
            <a:r>
              <a:rPr lang="en-GB" sz="1900" dirty="0" smtClean="0"/>
              <a:t>	2011/12 		718,330  	234,899 		483,431 	</a:t>
            </a:r>
          </a:p>
          <a:p>
            <a:pPr marL="0" indent="0" algn="ctr" eaLnBrk="1" hangingPunct="1">
              <a:spcBef>
                <a:spcPts val="0"/>
              </a:spcBef>
              <a:buFont typeface="Wingdings" pitchFamily="2" charset="2"/>
              <a:buNone/>
              <a:defRPr/>
            </a:pPr>
            <a:r>
              <a:rPr lang="en-GB" sz="1000" dirty="0" smtClean="0"/>
              <a:t> </a:t>
            </a:r>
            <a:r>
              <a:rPr lang="en-GB" sz="2000" dirty="0" smtClean="0"/>
              <a:t/>
            </a:r>
            <a:br>
              <a:rPr lang="en-GB" sz="2000" dirty="0" smtClean="0"/>
            </a:br>
            <a:r>
              <a:rPr lang="en-GB" sz="2200" dirty="0" smtClean="0"/>
              <a:t>That’s 1 in 7 of the population!</a:t>
            </a:r>
          </a:p>
          <a:p>
            <a:pPr marL="0" indent="0" eaLnBrk="1" hangingPunct="1">
              <a:spcBef>
                <a:spcPts val="0"/>
              </a:spcBef>
              <a:buFont typeface="Wingdings" pitchFamily="2" charset="2"/>
              <a:buNone/>
              <a:defRPr/>
            </a:pPr>
            <a:endParaRPr lang="en-GB" sz="1300" dirty="0" smtClean="0"/>
          </a:p>
          <a:p>
            <a:pPr marL="0" indent="0" eaLnBrk="1" hangingPunct="1">
              <a:spcBef>
                <a:spcPts val="0"/>
              </a:spcBef>
              <a:buFont typeface="Wingdings" pitchFamily="2" charset="2"/>
              <a:buNone/>
              <a:defRPr/>
            </a:pPr>
            <a:endParaRPr lang="en-GB" sz="1300" dirty="0" smtClean="0"/>
          </a:p>
          <a:p>
            <a:pPr marL="0" indent="0" eaLnBrk="1" hangingPunct="1">
              <a:spcBef>
                <a:spcPts val="0"/>
              </a:spcBef>
              <a:buFont typeface="Wingdings" pitchFamily="2" charset="2"/>
              <a:buNone/>
              <a:defRPr/>
            </a:pPr>
            <a:r>
              <a:rPr lang="en-GB" sz="1300" dirty="0" smtClean="0"/>
              <a:t>(Prescribing &amp; Medicines: Medicines for Mental Health, A National Statistics Publication for Scotland, Sept 2012)</a:t>
            </a:r>
            <a:endParaRPr lang="en-GB" sz="1300" dirty="0"/>
          </a:p>
        </p:txBody>
      </p:sp>
      <p:sp>
        <p:nvSpPr>
          <p:cNvPr id="4" name="Footer Placeholder 3"/>
          <p:cNvSpPr>
            <a:spLocks noGrp="1"/>
          </p:cNvSpPr>
          <p:nvPr>
            <p:ph type="ftr" sz="quarter" idx="11"/>
          </p:nvPr>
        </p:nvSpPr>
        <p:spPr/>
        <p:txBody>
          <a:bodyPr/>
          <a:lstStyle/>
          <a:p>
            <a:pPr>
              <a:defRPr/>
            </a:pPr>
            <a:r>
              <a:rPr lang="en-GB" smtClean="0"/>
              <a:t>Is everybody going mad? - Prof. Ray Miller</a:t>
            </a:r>
            <a:endParaRPr lang="en-GB" dirty="0"/>
          </a:p>
        </p:txBody>
      </p:sp>
      <p:sp>
        <p:nvSpPr>
          <p:cNvPr id="2" name="Slide Number Placeholder 1"/>
          <p:cNvSpPr>
            <a:spLocks noGrp="1"/>
          </p:cNvSpPr>
          <p:nvPr>
            <p:ph type="sldNum" sz="quarter" idx="12"/>
          </p:nvPr>
        </p:nvSpPr>
        <p:spPr/>
        <p:txBody>
          <a:bodyPr/>
          <a:lstStyle/>
          <a:p>
            <a:pPr>
              <a:defRPr/>
            </a:pPr>
            <a:fld id="{AF7CD1F5-250E-49BE-95AE-2688601A079D}" type="slidenum">
              <a:rPr lang="en-GB" smtClean="0"/>
              <a:pPr>
                <a:defRPr/>
              </a:pPr>
              <a:t>10</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par>
                          <p:cTn id="38" fill="hold" nodeType="afterGroup">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fade">
                                      <p:cBhvr>
                                        <p:cTn id="4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2160588"/>
            <a:ext cx="686593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2160588"/>
            <a:ext cx="686593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1"/>
          <p:cNvSpPr>
            <a:spLocks noGrp="1"/>
          </p:cNvSpPr>
          <p:nvPr>
            <p:ph type="title"/>
          </p:nvPr>
        </p:nvSpPr>
        <p:spPr/>
        <p:txBody>
          <a:bodyPr/>
          <a:lstStyle/>
          <a:p>
            <a:pPr eaLnBrk="1" hangingPunct="1"/>
            <a:r>
              <a:rPr lang="en-GB" altLang="en-US" smtClean="0">
                <a:latin typeface="Arial" charset="0"/>
                <a:cs typeface="Arial" charset="0"/>
              </a:rPr>
              <a:t>Historical Need (or Demand?)</a:t>
            </a:r>
          </a:p>
        </p:txBody>
      </p:sp>
      <p:sp>
        <p:nvSpPr>
          <p:cNvPr id="10243" name="Content Placeholder 2"/>
          <p:cNvSpPr>
            <a:spLocks noGrp="1"/>
          </p:cNvSpPr>
          <p:nvPr>
            <p:ph idx="1"/>
          </p:nvPr>
        </p:nvSpPr>
        <p:spPr/>
        <p:txBody>
          <a:bodyPr/>
          <a:lstStyle/>
          <a:p>
            <a:pPr marL="0" indent="0" eaLnBrk="1" hangingPunct="1">
              <a:buFont typeface="Wingdings" pitchFamily="2" charset="2"/>
              <a:buNone/>
            </a:pPr>
            <a:r>
              <a:rPr lang="en-GB" altLang="en-US" smtClean="0">
                <a:latin typeface="Arial" charset="0"/>
                <a:cs typeface="Arial" charset="0"/>
              </a:rPr>
              <a:t>Prescribed Antipsychotics and ADHD</a:t>
            </a:r>
          </a:p>
        </p:txBody>
      </p:sp>
      <p:sp>
        <p:nvSpPr>
          <p:cNvPr id="5" name="Footer Placeholder 4"/>
          <p:cNvSpPr>
            <a:spLocks noGrp="1"/>
          </p:cNvSpPr>
          <p:nvPr>
            <p:ph type="ftr" sz="quarter" idx="11"/>
          </p:nvPr>
        </p:nvSpPr>
        <p:spPr/>
        <p:txBody>
          <a:bodyPr/>
          <a:lstStyle/>
          <a:p>
            <a:pPr>
              <a:defRPr/>
            </a:pPr>
            <a:r>
              <a:rPr lang="en-GB" smtClean="0"/>
              <a:t>Is everybody going mad? - Prof. Ray Miller</a:t>
            </a:r>
            <a:endParaRPr lang="en-GB" dirty="0"/>
          </a:p>
        </p:txBody>
      </p:sp>
      <p:sp>
        <p:nvSpPr>
          <p:cNvPr id="6" name="Slide Number Placeholder 5"/>
          <p:cNvSpPr>
            <a:spLocks noGrp="1"/>
          </p:cNvSpPr>
          <p:nvPr>
            <p:ph type="sldNum" sz="quarter" idx="12"/>
          </p:nvPr>
        </p:nvSpPr>
        <p:spPr/>
        <p:txBody>
          <a:bodyPr/>
          <a:lstStyle/>
          <a:p>
            <a:pPr>
              <a:defRPr/>
            </a:pPr>
            <a:fld id="{9B099D72-2B27-4861-8C92-28564338B593}" type="slidenum">
              <a:rPr lang="en-GB" smtClean="0"/>
              <a:pPr>
                <a:defRPr/>
              </a:pPr>
              <a:t>11</a:t>
            </a:fld>
            <a:endParaRPr lang="en-GB" dirty="0"/>
          </a:p>
        </p:txBody>
      </p:sp>
      <p:pic>
        <p:nvPicPr>
          <p:cNvPr id="1024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2160588"/>
            <a:ext cx="686435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247"/>
                                        </p:tgtEl>
                                        <p:attrNameLst>
                                          <p:attrName>style.visibility</p:attrName>
                                        </p:attrNameLst>
                                      </p:cBhvr>
                                      <p:to>
                                        <p:strVal val="visible"/>
                                      </p:to>
                                    </p:set>
                                    <p:animEffect transition="in" filter="fade">
                                      <p:cBhvr>
                                        <p:cTn id="22"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smtClean="0">
                <a:solidFill>
                  <a:srgbClr val="FFFFFF"/>
                </a:solidFill>
                <a:latin typeface="Arial" charset="0"/>
                <a:cs typeface="Arial" charset="0"/>
              </a:rPr>
              <a:t>Growing Need (or Demand?)</a:t>
            </a:r>
            <a:r>
              <a:rPr lang="en-GB" altLang="en-US" sz="4000" smtClean="0">
                <a:solidFill>
                  <a:srgbClr val="FFFFFF"/>
                </a:solidFill>
                <a:latin typeface="Arial" charset="0"/>
                <a:cs typeface="Arial" charset="0"/>
              </a:rPr>
              <a:t/>
            </a:r>
            <a:br>
              <a:rPr lang="en-GB" altLang="en-US" sz="4000" smtClean="0">
                <a:solidFill>
                  <a:srgbClr val="FFFFFF"/>
                </a:solidFill>
                <a:latin typeface="Arial" charset="0"/>
                <a:cs typeface="Arial" charset="0"/>
              </a:rPr>
            </a:br>
            <a:r>
              <a:rPr lang="en-GB" altLang="en-US" sz="2400" smtClean="0">
                <a:solidFill>
                  <a:srgbClr val="FFFFFF"/>
                </a:solidFill>
                <a:latin typeface="Arial" charset="0"/>
                <a:cs typeface="Arial" charset="0"/>
              </a:rPr>
              <a:t>(Scottish Population in 2011 = 5,254,800) </a:t>
            </a:r>
            <a:endParaRPr lang="en-GB" altLang="en-US" smtClean="0">
              <a:latin typeface="Arial" charset="0"/>
              <a:cs typeface="Arial" charset="0"/>
            </a:endParaRPr>
          </a:p>
        </p:txBody>
      </p:sp>
      <p:sp>
        <p:nvSpPr>
          <p:cNvPr id="3" name="Content Placeholder 2"/>
          <p:cNvSpPr>
            <a:spLocks noGrp="1"/>
          </p:cNvSpPr>
          <p:nvPr>
            <p:ph idx="1"/>
          </p:nvPr>
        </p:nvSpPr>
        <p:spPr>
          <a:xfrm>
            <a:off x="468313" y="1627188"/>
            <a:ext cx="8229600" cy="4832350"/>
          </a:xfrm>
        </p:spPr>
        <p:txBody>
          <a:bodyPr>
            <a:normAutofit fontScale="92500" lnSpcReduction="10000"/>
          </a:bodyPr>
          <a:lstStyle/>
          <a:p>
            <a:pPr marL="0" indent="0" eaLnBrk="1" hangingPunct="1">
              <a:lnSpc>
                <a:spcPct val="110000"/>
              </a:lnSpc>
              <a:spcBef>
                <a:spcPts val="0"/>
              </a:spcBef>
              <a:buFont typeface="Wingdings" pitchFamily="2" charset="2"/>
              <a:buNone/>
              <a:defRPr/>
            </a:pPr>
            <a:r>
              <a:rPr lang="en-GB" sz="2200" dirty="0" smtClean="0"/>
              <a:t>Patients </a:t>
            </a:r>
            <a:r>
              <a:rPr lang="en-GB" sz="2200" dirty="0"/>
              <a:t>by Gender – Psychoses and Related </a:t>
            </a:r>
            <a:r>
              <a:rPr lang="en-GB" sz="2200" dirty="0" smtClean="0"/>
              <a:t>Disorders</a:t>
            </a:r>
          </a:p>
          <a:p>
            <a:pPr marL="0" indent="0" eaLnBrk="1" hangingPunct="1">
              <a:lnSpc>
                <a:spcPct val="110000"/>
              </a:lnSpc>
              <a:spcBef>
                <a:spcPts val="0"/>
              </a:spcBef>
              <a:buFont typeface="Wingdings" pitchFamily="2" charset="2"/>
              <a:buNone/>
              <a:defRPr/>
            </a:pPr>
            <a:r>
              <a:rPr lang="en-GB" sz="1900" b="1" dirty="0" smtClean="0"/>
              <a:t>	Financial </a:t>
            </a:r>
            <a:r>
              <a:rPr lang="en-GB" sz="1900" b="1" dirty="0"/>
              <a:t>Year 	Total 	</a:t>
            </a:r>
            <a:r>
              <a:rPr lang="en-GB" sz="1900" b="1" dirty="0" smtClean="0"/>
              <a:t>	Male </a:t>
            </a:r>
            <a:r>
              <a:rPr lang="en-GB" sz="1900" b="1" dirty="0"/>
              <a:t>	</a:t>
            </a:r>
            <a:r>
              <a:rPr lang="en-GB" sz="1900" b="1" dirty="0" smtClean="0"/>
              <a:t>	Female </a:t>
            </a:r>
            <a:r>
              <a:rPr lang="en-GB" sz="1900" dirty="0"/>
              <a:t>	</a:t>
            </a:r>
          </a:p>
          <a:p>
            <a:pPr marL="0" indent="0" eaLnBrk="1" hangingPunct="1">
              <a:lnSpc>
                <a:spcPct val="110000"/>
              </a:lnSpc>
              <a:spcBef>
                <a:spcPts val="0"/>
              </a:spcBef>
              <a:buFont typeface="Wingdings" pitchFamily="2" charset="2"/>
              <a:buNone/>
              <a:defRPr/>
            </a:pPr>
            <a:r>
              <a:rPr lang="en-GB" sz="1900" dirty="0" smtClean="0"/>
              <a:t>	2009/10 </a:t>
            </a:r>
            <a:r>
              <a:rPr lang="en-GB" sz="1900" dirty="0"/>
              <a:t>	</a:t>
            </a:r>
            <a:r>
              <a:rPr lang="en-GB" sz="1900" dirty="0" smtClean="0"/>
              <a:t>	72,811 </a:t>
            </a:r>
            <a:r>
              <a:rPr lang="en-GB" sz="1900" dirty="0"/>
              <a:t>	</a:t>
            </a:r>
            <a:r>
              <a:rPr lang="en-GB" sz="1900" dirty="0" smtClean="0"/>
              <a:t>	32,937 </a:t>
            </a:r>
            <a:r>
              <a:rPr lang="en-GB" sz="1900" dirty="0"/>
              <a:t>	</a:t>
            </a:r>
            <a:r>
              <a:rPr lang="en-GB" sz="1900" dirty="0" smtClean="0"/>
              <a:t>	39,874 </a:t>
            </a:r>
            <a:r>
              <a:rPr lang="en-GB" sz="1900" dirty="0"/>
              <a:t>	</a:t>
            </a:r>
          </a:p>
          <a:p>
            <a:pPr marL="0" indent="0" eaLnBrk="1" hangingPunct="1">
              <a:lnSpc>
                <a:spcPct val="110000"/>
              </a:lnSpc>
              <a:spcBef>
                <a:spcPts val="0"/>
              </a:spcBef>
              <a:buFont typeface="Wingdings" pitchFamily="2" charset="2"/>
              <a:buNone/>
              <a:defRPr/>
            </a:pPr>
            <a:r>
              <a:rPr lang="en-GB" sz="1900" dirty="0" smtClean="0"/>
              <a:t>	2010/11 </a:t>
            </a:r>
            <a:r>
              <a:rPr lang="en-GB" sz="1900" dirty="0"/>
              <a:t>	</a:t>
            </a:r>
            <a:r>
              <a:rPr lang="en-GB" sz="1900" dirty="0" smtClean="0"/>
              <a:t>	75,770 </a:t>
            </a:r>
            <a:r>
              <a:rPr lang="en-GB" sz="1900" dirty="0"/>
              <a:t>	</a:t>
            </a:r>
            <a:r>
              <a:rPr lang="en-GB" sz="1900" dirty="0" smtClean="0"/>
              <a:t>	34,513 </a:t>
            </a:r>
            <a:r>
              <a:rPr lang="en-GB" sz="1900" dirty="0"/>
              <a:t>	</a:t>
            </a:r>
            <a:r>
              <a:rPr lang="en-GB" sz="1900" dirty="0" smtClean="0"/>
              <a:t>	41,257 </a:t>
            </a:r>
            <a:r>
              <a:rPr lang="en-GB" sz="1900" dirty="0"/>
              <a:t>	</a:t>
            </a:r>
          </a:p>
          <a:p>
            <a:pPr marL="0" indent="0" eaLnBrk="1" hangingPunct="1">
              <a:lnSpc>
                <a:spcPct val="110000"/>
              </a:lnSpc>
              <a:spcBef>
                <a:spcPts val="0"/>
              </a:spcBef>
              <a:buFont typeface="Wingdings" pitchFamily="2" charset="2"/>
              <a:buNone/>
              <a:defRPr/>
            </a:pPr>
            <a:r>
              <a:rPr lang="en-GB" sz="1900" dirty="0" smtClean="0"/>
              <a:t>	2011/12 </a:t>
            </a:r>
            <a:r>
              <a:rPr lang="en-GB" sz="1900" dirty="0"/>
              <a:t>	</a:t>
            </a:r>
            <a:r>
              <a:rPr lang="en-GB" sz="1900" dirty="0" smtClean="0"/>
              <a:t>	78,471 </a:t>
            </a:r>
            <a:r>
              <a:rPr lang="en-GB" sz="1900" dirty="0"/>
              <a:t>	</a:t>
            </a:r>
            <a:r>
              <a:rPr lang="en-GB" sz="1900" dirty="0" smtClean="0"/>
              <a:t>	35,879 </a:t>
            </a:r>
            <a:r>
              <a:rPr lang="en-GB" sz="1900" dirty="0"/>
              <a:t>	</a:t>
            </a:r>
            <a:r>
              <a:rPr lang="en-GB" sz="1900" dirty="0" smtClean="0"/>
              <a:t>	42,592</a:t>
            </a:r>
          </a:p>
          <a:p>
            <a:pPr marL="0" indent="0" algn="ctr" eaLnBrk="1" hangingPunct="1">
              <a:lnSpc>
                <a:spcPct val="110000"/>
              </a:lnSpc>
              <a:spcBef>
                <a:spcPts val="0"/>
              </a:spcBef>
              <a:buFont typeface="Wingdings" pitchFamily="2" charset="2"/>
              <a:buNone/>
              <a:defRPr/>
            </a:pPr>
            <a:endParaRPr lang="en-GB" sz="1300" dirty="0" smtClean="0">
              <a:solidFill>
                <a:prstClr val="white"/>
              </a:solidFill>
            </a:endParaRPr>
          </a:p>
          <a:p>
            <a:pPr marL="0" indent="0" algn="ctr" eaLnBrk="1" hangingPunct="1">
              <a:lnSpc>
                <a:spcPct val="110000"/>
              </a:lnSpc>
              <a:spcBef>
                <a:spcPts val="0"/>
              </a:spcBef>
              <a:buFont typeface="Wingdings" pitchFamily="2" charset="2"/>
              <a:buNone/>
              <a:defRPr/>
            </a:pPr>
            <a:r>
              <a:rPr lang="en-GB" sz="2200" dirty="0" smtClean="0">
                <a:solidFill>
                  <a:prstClr val="white"/>
                </a:solidFill>
              </a:rPr>
              <a:t>That’s </a:t>
            </a:r>
            <a:r>
              <a:rPr lang="en-GB" sz="2200" dirty="0">
                <a:solidFill>
                  <a:prstClr val="white"/>
                </a:solidFill>
              </a:rPr>
              <a:t>1 in </a:t>
            </a:r>
            <a:r>
              <a:rPr lang="en-GB" sz="2200" dirty="0" smtClean="0">
                <a:solidFill>
                  <a:prstClr val="white"/>
                </a:solidFill>
              </a:rPr>
              <a:t>67 </a:t>
            </a:r>
            <a:r>
              <a:rPr lang="en-GB" sz="2200" dirty="0">
                <a:solidFill>
                  <a:prstClr val="white"/>
                </a:solidFill>
              </a:rPr>
              <a:t>of the </a:t>
            </a:r>
            <a:r>
              <a:rPr lang="en-GB" sz="2200" dirty="0" smtClean="0">
                <a:solidFill>
                  <a:prstClr val="white"/>
                </a:solidFill>
              </a:rPr>
              <a:t>population!</a:t>
            </a:r>
          </a:p>
          <a:p>
            <a:pPr marL="0" indent="0" algn="ctr" eaLnBrk="1" hangingPunct="1">
              <a:lnSpc>
                <a:spcPct val="110000"/>
              </a:lnSpc>
              <a:spcBef>
                <a:spcPts val="0"/>
              </a:spcBef>
              <a:buFont typeface="Wingdings" pitchFamily="2" charset="2"/>
              <a:buNone/>
              <a:defRPr/>
            </a:pPr>
            <a:endParaRPr lang="en-GB" sz="2200" dirty="0" smtClean="0">
              <a:solidFill>
                <a:prstClr val="white"/>
              </a:solidFill>
            </a:endParaRPr>
          </a:p>
          <a:p>
            <a:pPr marL="0" indent="0" eaLnBrk="1" hangingPunct="1">
              <a:lnSpc>
                <a:spcPct val="110000"/>
              </a:lnSpc>
              <a:spcBef>
                <a:spcPts val="0"/>
              </a:spcBef>
              <a:buFont typeface="Wingdings" pitchFamily="2" charset="2"/>
              <a:buNone/>
              <a:defRPr/>
            </a:pPr>
            <a:r>
              <a:rPr lang="en-GB" sz="2200" dirty="0" smtClean="0"/>
              <a:t>Patients by Gender – Attention Deficit Hyperactivity Disorder (ADHD)</a:t>
            </a:r>
            <a:br>
              <a:rPr lang="en-GB" sz="2200" dirty="0" smtClean="0"/>
            </a:br>
            <a:r>
              <a:rPr lang="en-GB" sz="1900" dirty="0" smtClean="0"/>
              <a:t>	</a:t>
            </a:r>
            <a:r>
              <a:rPr lang="en-GB" sz="1900" b="1" dirty="0" smtClean="0"/>
              <a:t>Financial Year 	Total 		Male 		Female 	</a:t>
            </a:r>
          </a:p>
          <a:p>
            <a:pPr marL="0" indent="0" eaLnBrk="1" hangingPunct="1">
              <a:lnSpc>
                <a:spcPct val="110000"/>
              </a:lnSpc>
              <a:spcBef>
                <a:spcPts val="0"/>
              </a:spcBef>
              <a:buFont typeface="Wingdings" pitchFamily="2" charset="2"/>
              <a:buNone/>
              <a:defRPr/>
            </a:pPr>
            <a:r>
              <a:rPr lang="en-GB" sz="1900" dirty="0" smtClean="0"/>
              <a:t>	2009/10 	</a:t>
            </a:r>
            <a:r>
              <a:rPr lang="en-GB" sz="1900" dirty="0"/>
              <a:t>	6,711 	</a:t>
            </a:r>
            <a:r>
              <a:rPr lang="en-GB" sz="1900" dirty="0" smtClean="0"/>
              <a:t>	5,500 </a:t>
            </a:r>
            <a:r>
              <a:rPr lang="en-GB" sz="1900" dirty="0"/>
              <a:t>	</a:t>
            </a:r>
            <a:r>
              <a:rPr lang="en-GB" sz="1900" dirty="0" smtClean="0"/>
              <a:t>	1,211 </a:t>
            </a:r>
            <a:r>
              <a:rPr lang="en-GB" sz="1900" dirty="0"/>
              <a:t>	</a:t>
            </a:r>
          </a:p>
          <a:p>
            <a:pPr marL="0" indent="0" eaLnBrk="1" hangingPunct="1">
              <a:lnSpc>
                <a:spcPct val="110000"/>
              </a:lnSpc>
              <a:spcBef>
                <a:spcPts val="0"/>
              </a:spcBef>
              <a:buFont typeface="Wingdings" pitchFamily="2" charset="2"/>
              <a:buNone/>
              <a:defRPr/>
            </a:pPr>
            <a:r>
              <a:rPr lang="en-GB" sz="1900" dirty="0" smtClean="0"/>
              <a:t>	2010/11 </a:t>
            </a:r>
            <a:r>
              <a:rPr lang="en-GB" sz="1900" dirty="0"/>
              <a:t>	</a:t>
            </a:r>
            <a:r>
              <a:rPr lang="en-GB" sz="1900" dirty="0" smtClean="0"/>
              <a:t>	7,138 </a:t>
            </a:r>
            <a:r>
              <a:rPr lang="en-GB" sz="1900" dirty="0"/>
              <a:t>	</a:t>
            </a:r>
            <a:r>
              <a:rPr lang="en-GB" sz="1900" dirty="0" smtClean="0"/>
              <a:t>	5,860 </a:t>
            </a:r>
            <a:r>
              <a:rPr lang="en-GB" sz="1900" dirty="0"/>
              <a:t>	</a:t>
            </a:r>
            <a:r>
              <a:rPr lang="en-GB" sz="1900" dirty="0" smtClean="0"/>
              <a:t>	1,278</a:t>
            </a:r>
          </a:p>
          <a:p>
            <a:pPr marL="0" indent="0" eaLnBrk="1" hangingPunct="1">
              <a:lnSpc>
                <a:spcPct val="110000"/>
              </a:lnSpc>
              <a:spcBef>
                <a:spcPts val="0"/>
              </a:spcBef>
              <a:buFont typeface="Wingdings" pitchFamily="2" charset="2"/>
              <a:buNone/>
              <a:defRPr/>
            </a:pPr>
            <a:r>
              <a:rPr lang="en-GB" sz="1900" dirty="0" smtClean="0"/>
              <a:t>	2011/12 </a:t>
            </a:r>
            <a:r>
              <a:rPr lang="en-GB" sz="1900" dirty="0"/>
              <a:t>	</a:t>
            </a:r>
            <a:r>
              <a:rPr lang="en-GB" sz="1900" dirty="0" smtClean="0"/>
              <a:t>	7,511 </a:t>
            </a:r>
            <a:r>
              <a:rPr lang="en-GB" sz="1900" dirty="0"/>
              <a:t>	</a:t>
            </a:r>
            <a:r>
              <a:rPr lang="en-GB" sz="1900" dirty="0" smtClean="0"/>
              <a:t>	6,103 </a:t>
            </a:r>
            <a:r>
              <a:rPr lang="en-GB" sz="1900" dirty="0"/>
              <a:t>	</a:t>
            </a:r>
            <a:r>
              <a:rPr lang="en-GB" sz="1900" dirty="0" smtClean="0"/>
              <a:t>	1,408</a:t>
            </a:r>
          </a:p>
          <a:p>
            <a:pPr marL="0" indent="0" algn="ctr" eaLnBrk="1" hangingPunct="1">
              <a:lnSpc>
                <a:spcPct val="110000"/>
              </a:lnSpc>
              <a:spcBef>
                <a:spcPts val="0"/>
              </a:spcBef>
              <a:buFont typeface="Wingdings" pitchFamily="2" charset="2"/>
              <a:buNone/>
              <a:defRPr/>
            </a:pPr>
            <a:r>
              <a:rPr lang="en-GB" sz="1000" dirty="0" smtClean="0"/>
              <a:t/>
            </a:r>
            <a:br>
              <a:rPr lang="en-GB" sz="1000" dirty="0" smtClean="0"/>
            </a:br>
            <a:r>
              <a:rPr lang="en-GB" sz="2200" dirty="0" smtClean="0">
                <a:solidFill>
                  <a:prstClr val="white"/>
                </a:solidFill>
              </a:rPr>
              <a:t>That’s </a:t>
            </a:r>
            <a:r>
              <a:rPr lang="en-GB" sz="2200" dirty="0">
                <a:solidFill>
                  <a:prstClr val="white"/>
                </a:solidFill>
              </a:rPr>
              <a:t>1 in </a:t>
            </a:r>
            <a:r>
              <a:rPr lang="en-GB" sz="2200" dirty="0" smtClean="0">
                <a:solidFill>
                  <a:prstClr val="white"/>
                </a:solidFill>
              </a:rPr>
              <a:t>700 </a:t>
            </a:r>
            <a:r>
              <a:rPr lang="en-GB" sz="2200" dirty="0">
                <a:solidFill>
                  <a:prstClr val="white"/>
                </a:solidFill>
              </a:rPr>
              <a:t>of the population</a:t>
            </a:r>
            <a:r>
              <a:rPr lang="en-GB" sz="2200" dirty="0" smtClean="0">
                <a:solidFill>
                  <a:prstClr val="white"/>
                </a:solidFill>
              </a:rPr>
              <a:t>!</a:t>
            </a:r>
          </a:p>
          <a:p>
            <a:pPr marL="0" indent="0" algn="ctr" eaLnBrk="1" hangingPunct="1">
              <a:lnSpc>
                <a:spcPct val="110000"/>
              </a:lnSpc>
              <a:spcBef>
                <a:spcPts val="0"/>
              </a:spcBef>
              <a:buFont typeface="Wingdings" pitchFamily="2" charset="2"/>
              <a:buNone/>
              <a:defRPr/>
            </a:pPr>
            <a:r>
              <a:rPr lang="en-GB" sz="1300" b="1" dirty="0" smtClean="0">
                <a:solidFill>
                  <a:prstClr val="white"/>
                </a:solidFill>
              </a:rPr>
              <a:t>(or 1 in 122 of </a:t>
            </a:r>
            <a:r>
              <a:rPr lang="en-GB" sz="1300" b="1" dirty="0">
                <a:solidFill>
                  <a:prstClr val="white"/>
                </a:solidFill>
              </a:rPr>
              <a:t>c</a:t>
            </a:r>
            <a:r>
              <a:rPr lang="en-GB" sz="1300" b="1" dirty="0" smtClean="0">
                <a:solidFill>
                  <a:prstClr val="white"/>
                </a:solidFill>
              </a:rPr>
              <a:t>hildren under 16!)</a:t>
            </a:r>
          </a:p>
          <a:p>
            <a:pPr marL="0" indent="0" eaLnBrk="1" hangingPunct="1">
              <a:lnSpc>
                <a:spcPct val="110000"/>
              </a:lnSpc>
              <a:spcBef>
                <a:spcPts val="0"/>
              </a:spcBef>
              <a:buFont typeface="Wingdings" pitchFamily="2" charset="2"/>
              <a:buNone/>
              <a:defRPr/>
            </a:pPr>
            <a:endParaRPr lang="en-GB" sz="1300" dirty="0" smtClean="0">
              <a:solidFill>
                <a:prstClr val="white"/>
              </a:solidFill>
            </a:endParaRPr>
          </a:p>
          <a:p>
            <a:pPr marL="0" indent="0" eaLnBrk="1" hangingPunct="1">
              <a:lnSpc>
                <a:spcPct val="110000"/>
              </a:lnSpc>
              <a:spcBef>
                <a:spcPts val="0"/>
              </a:spcBef>
              <a:buFont typeface="Wingdings" pitchFamily="2" charset="2"/>
              <a:buNone/>
              <a:defRPr/>
            </a:pPr>
            <a:r>
              <a:rPr lang="en-GB" sz="1300" dirty="0" smtClean="0">
                <a:solidFill>
                  <a:prstClr val="white"/>
                </a:solidFill>
              </a:rPr>
              <a:t>(Prescribing </a:t>
            </a:r>
            <a:r>
              <a:rPr lang="en-GB" sz="1300" dirty="0">
                <a:solidFill>
                  <a:prstClr val="white"/>
                </a:solidFill>
              </a:rPr>
              <a:t>&amp; Medicines: Medicines for Mental Health, A National Statistics Publication for Scotland, Sept </a:t>
            </a:r>
            <a:r>
              <a:rPr lang="en-GB" sz="1300" dirty="0" smtClean="0">
                <a:solidFill>
                  <a:prstClr val="white"/>
                </a:solidFill>
              </a:rPr>
              <a:t>2012)</a:t>
            </a:r>
            <a:endParaRPr lang="en-GB" dirty="0"/>
          </a:p>
        </p:txBody>
      </p:sp>
      <p:sp>
        <p:nvSpPr>
          <p:cNvPr id="4" name="Footer Placeholder 3"/>
          <p:cNvSpPr>
            <a:spLocks noGrp="1"/>
          </p:cNvSpPr>
          <p:nvPr>
            <p:ph type="ftr" sz="quarter" idx="11"/>
          </p:nvPr>
        </p:nvSpPr>
        <p:spPr/>
        <p:txBody>
          <a:bodyPr/>
          <a:lstStyle/>
          <a:p>
            <a:pPr>
              <a:defRPr/>
            </a:pPr>
            <a:r>
              <a:rPr lang="en-GB" dirty="0" smtClean="0"/>
              <a:t>Is everybody going mad? - </a:t>
            </a:r>
            <a:r>
              <a:rPr lang="en-GB" dirty="0" err="1" smtClean="0"/>
              <a:t>Prof.</a:t>
            </a:r>
            <a:r>
              <a:rPr lang="en-GB" dirty="0" smtClean="0"/>
              <a:t> Ray Miller</a:t>
            </a:r>
            <a:endParaRPr lang="en-GB" dirty="0"/>
          </a:p>
        </p:txBody>
      </p:sp>
      <p:sp>
        <p:nvSpPr>
          <p:cNvPr id="2" name="Slide Number Placeholder 1"/>
          <p:cNvSpPr>
            <a:spLocks noGrp="1"/>
          </p:cNvSpPr>
          <p:nvPr>
            <p:ph type="sldNum" sz="quarter" idx="12"/>
          </p:nvPr>
        </p:nvSpPr>
        <p:spPr/>
        <p:txBody>
          <a:bodyPr/>
          <a:lstStyle/>
          <a:p>
            <a:pPr>
              <a:defRPr/>
            </a:pPr>
            <a:fld id="{C19B7585-81CA-4AC2-86FB-D4DE520A0192}" type="slidenum">
              <a:rPr lang="en-GB" smtClean="0"/>
              <a:pPr>
                <a:defRPr/>
              </a:pPr>
              <a:t>12</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childTnLst>
                          </p:cTn>
                        </p:par>
                        <p:par>
                          <p:cTn id="49" fill="hold" nodeType="afterGroup">
                            <p:stCondLst>
                              <p:cond delay="500"/>
                            </p:stCondLst>
                            <p:childTnLst>
                              <p:par>
                                <p:cTn id="50" presetID="10" presetClass="entr" presetSubtype="0" fill="hold" nodeType="after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fade">
                                      <p:cBhvr>
                                        <p:cTn id="5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smtClean="0">
                <a:latin typeface="Arial" charset="0"/>
                <a:cs typeface="Arial" charset="0"/>
              </a:rPr>
              <a:t>Demand for Psychology</a:t>
            </a:r>
          </a:p>
        </p:txBody>
      </p:sp>
      <p:sp>
        <p:nvSpPr>
          <p:cNvPr id="3" name="Content Placeholder 2"/>
          <p:cNvSpPr>
            <a:spLocks noGrp="1"/>
          </p:cNvSpPr>
          <p:nvPr>
            <p:ph idx="1"/>
          </p:nvPr>
        </p:nvSpPr>
        <p:spPr/>
        <p:txBody>
          <a:bodyPr/>
          <a:lstStyle/>
          <a:p>
            <a:pPr eaLnBrk="1" hangingPunct="1"/>
            <a:r>
              <a:rPr lang="en-GB" altLang="en-US" sz="2800" smtClean="0">
                <a:latin typeface="Arial" charset="0"/>
                <a:cs typeface="Arial" charset="0"/>
              </a:rPr>
              <a:t>England: “Improving Access to </a:t>
            </a:r>
            <a:br>
              <a:rPr lang="en-GB" altLang="en-US" sz="2800" smtClean="0">
                <a:latin typeface="Arial" charset="0"/>
                <a:cs typeface="Arial" charset="0"/>
              </a:rPr>
            </a:br>
            <a:r>
              <a:rPr lang="en-GB" altLang="en-US" sz="2800" smtClean="0">
                <a:latin typeface="Arial" charset="0"/>
                <a:cs typeface="Arial" charset="0"/>
              </a:rPr>
              <a:t>Psychological Therapies”</a:t>
            </a:r>
          </a:p>
          <a:p>
            <a:pPr eaLnBrk="1" hangingPunct="1"/>
            <a:r>
              <a:rPr lang="en-GB" altLang="en-US" sz="2800" smtClean="0">
                <a:latin typeface="Arial" charset="0"/>
                <a:cs typeface="Arial" charset="0"/>
              </a:rPr>
              <a:t>Scotland: “The Matrix”</a:t>
            </a:r>
          </a:p>
        </p:txBody>
      </p:sp>
      <p:sp>
        <p:nvSpPr>
          <p:cNvPr id="4" name="Footer Placeholder 3"/>
          <p:cNvSpPr>
            <a:spLocks noGrp="1"/>
          </p:cNvSpPr>
          <p:nvPr>
            <p:ph type="ftr" sz="quarter" idx="11"/>
          </p:nvPr>
        </p:nvSpPr>
        <p:spPr/>
        <p:txBody>
          <a:bodyPr/>
          <a:lstStyle/>
          <a:p>
            <a:pPr>
              <a:defRPr/>
            </a:pPr>
            <a:r>
              <a:rPr lang="en-GB" smtClean="0"/>
              <a:t>Is everybody going mad? - Prof. Ray Miller</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549400"/>
            <a:ext cx="229711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088" y="3109913"/>
            <a:ext cx="4551362"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120318C-A22D-4DF1-BE2F-21299524F7A7}" type="slidenum">
              <a:rPr lang="en-GB" smtClean="0"/>
              <a:pPr>
                <a:defRPr/>
              </a:pPr>
              <a:t>13</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mtClean="0">
                <a:latin typeface="Arial" charset="0"/>
                <a:cs typeface="Arial" charset="0"/>
              </a:rPr>
              <a:t>Psychologist Numbers</a:t>
            </a:r>
            <a:br>
              <a:rPr lang="en-GB" altLang="en-US" smtClean="0">
                <a:latin typeface="Arial" charset="0"/>
                <a:cs typeface="Arial" charset="0"/>
              </a:rPr>
            </a:br>
            <a:r>
              <a:rPr lang="en-GB" altLang="en-US" sz="1600" smtClean="0">
                <a:latin typeface="Arial" charset="0"/>
                <a:cs typeface="Arial" charset="0"/>
              </a:rPr>
              <a:t>(http://www.isdscotland.org/Health-Topics/Workforce/Psychology/)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773238"/>
            <a:ext cx="8229600" cy="4525962"/>
          </a:xfrm>
        </p:spPr>
      </p:pic>
      <p:sp>
        <p:nvSpPr>
          <p:cNvPr id="4" name="Footer Placeholder 3"/>
          <p:cNvSpPr>
            <a:spLocks noGrp="1"/>
          </p:cNvSpPr>
          <p:nvPr>
            <p:ph type="ftr" sz="quarter" idx="11"/>
          </p:nvPr>
        </p:nvSpPr>
        <p:spPr/>
        <p:txBody>
          <a:bodyPr/>
          <a:lstStyle/>
          <a:p>
            <a:pPr>
              <a:defRPr/>
            </a:pPr>
            <a:r>
              <a:rPr lang="en-GB" smtClean="0"/>
              <a:t>Is everybody going mad? - Prof. Ray Miller</a:t>
            </a:r>
            <a:endParaRPr lang="en-GB" dirty="0"/>
          </a:p>
        </p:txBody>
      </p:sp>
      <p:sp>
        <p:nvSpPr>
          <p:cNvPr id="5" name="Slide Number Placeholder 4"/>
          <p:cNvSpPr>
            <a:spLocks noGrp="1"/>
          </p:cNvSpPr>
          <p:nvPr>
            <p:ph type="sldNum" sz="quarter" idx="12"/>
          </p:nvPr>
        </p:nvSpPr>
        <p:spPr/>
        <p:txBody>
          <a:bodyPr/>
          <a:lstStyle/>
          <a:p>
            <a:pPr>
              <a:defRPr/>
            </a:pPr>
            <a:fld id="{971A0597-19BF-485C-81AC-D82123022172}" type="slidenum">
              <a:rPr lang="en-GB" smtClean="0"/>
              <a:pPr>
                <a:defRPr/>
              </a:pPr>
              <a:t>14</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1588"/>
            <a:ext cx="1928813"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p:txBody>
          <a:bodyPr/>
          <a:lstStyle/>
          <a:p>
            <a:r>
              <a:rPr lang="en-GB" altLang="en-US" smtClean="0">
                <a:latin typeface="Arial" charset="0"/>
                <a:cs typeface="Arial" charset="0"/>
              </a:rPr>
              <a:t>Europe</a:t>
            </a:r>
          </a:p>
        </p:txBody>
      </p:sp>
      <p:sp>
        <p:nvSpPr>
          <p:cNvPr id="3" name="Content Placeholder 2"/>
          <p:cNvSpPr>
            <a:spLocks noGrp="1"/>
          </p:cNvSpPr>
          <p:nvPr>
            <p:ph idx="1"/>
          </p:nvPr>
        </p:nvSpPr>
        <p:spPr>
          <a:xfrm>
            <a:off x="468313" y="1557338"/>
            <a:ext cx="8229600" cy="4525962"/>
          </a:xfrm>
        </p:spPr>
        <p:txBody>
          <a:bodyPr/>
          <a:lstStyle/>
          <a:p>
            <a:pPr>
              <a:defRPr/>
            </a:pPr>
            <a:r>
              <a:rPr lang="en-GB" sz="2200" dirty="0" smtClean="0"/>
              <a:t>Mental illness is one of the top public health challenges in Europe as measured by prevalence, burden of disease and disability.</a:t>
            </a:r>
          </a:p>
          <a:p>
            <a:pPr>
              <a:defRPr/>
            </a:pPr>
            <a:r>
              <a:rPr lang="en-GB" sz="2200" dirty="0" smtClean="0"/>
              <a:t>Across Europe, neuropsychiatric disorders are the second largest contributor to the burden of disease  accounting for 19% of the total.</a:t>
            </a:r>
          </a:p>
          <a:p>
            <a:pPr>
              <a:defRPr/>
            </a:pPr>
            <a:r>
              <a:rPr lang="en-GB" sz="2200" dirty="0" smtClean="0"/>
              <a:t>Mental disorders are by far the most significant of the chronic conditions affecting the population of Europe, accounting for just under 40% of all years lived with disability.</a:t>
            </a:r>
          </a:p>
          <a:p>
            <a:pPr>
              <a:defRPr/>
            </a:pPr>
            <a:r>
              <a:rPr lang="en-GB" sz="2200" dirty="0" smtClean="0"/>
              <a:t>The prevalence of mental disorders does not appear to be changing significantly over time, though more people are accessing treatment and support… </a:t>
            </a:r>
            <a:endParaRPr lang="en-GB" sz="1400" dirty="0" smtClean="0"/>
          </a:p>
          <a:p>
            <a:pPr marL="0" indent="0" algn="r">
              <a:buFont typeface="Wingdings" pitchFamily="2" charset="2"/>
              <a:buNone/>
              <a:defRPr/>
            </a:pPr>
            <a:r>
              <a:rPr lang="en-GB" sz="1400" dirty="0" smtClean="0"/>
              <a:t>(Mental Health Strategy for Scotland: 2012-2015)</a:t>
            </a:r>
            <a:endParaRPr lang="en-GB" sz="1400" dirty="0"/>
          </a:p>
        </p:txBody>
      </p:sp>
      <p:sp>
        <p:nvSpPr>
          <p:cNvPr id="4" name="Footer Placeholder 3"/>
          <p:cNvSpPr>
            <a:spLocks noGrp="1"/>
          </p:cNvSpPr>
          <p:nvPr>
            <p:ph type="ftr" sz="quarter" idx="11"/>
          </p:nvPr>
        </p:nvSpPr>
        <p:spPr/>
        <p:txBody>
          <a:bodyPr/>
          <a:lstStyle/>
          <a:p>
            <a:pPr>
              <a:defRPr/>
            </a:pPr>
            <a:r>
              <a:rPr lang="en-GB" smtClean="0"/>
              <a:t>Is everybody going mad? - Prof. Ray Miller</a:t>
            </a:r>
            <a:endParaRPr lang="en-GB" dirty="0"/>
          </a:p>
        </p:txBody>
      </p:sp>
      <p:sp>
        <p:nvSpPr>
          <p:cNvPr id="5" name="Slide Number Placeholder 4"/>
          <p:cNvSpPr>
            <a:spLocks noGrp="1"/>
          </p:cNvSpPr>
          <p:nvPr>
            <p:ph type="sldNum" sz="quarter" idx="12"/>
          </p:nvPr>
        </p:nvSpPr>
        <p:spPr/>
        <p:txBody>
          <a:bodyPr/>
          <a:lstStyle/>
          <a:p>
            <a:pPr>
              <a:defRPr/>
            </a:pPr>
            <a:fld id="{7281D99E-7C61-4C23-93D3-156150F4E22E}" type="slidenum">
              <a:rPr lang="en-GB" smtClean="0"/>
              <a:pPr>
                <a:defRPr/>
              </a:pPr>
              <a:t>15</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260350"/>
            <a:ext cx="8229600" cy="1143000"/>
          </a:xfrm>
        </p:spPr>
        <p:txBody>
          <a:bodyPr/>
          <a:lstStyle/>
          <a:p>
            <a:pPr eaLnBrk="1" hangingPunct="1"/>
            <a:r>
              <a:rPr lang="en-GB" altLang="en-US" smtClean="0">
                <a:latin typeface="Arial" charset="0"/>
                <a:cs typeface="Arial" charset="0"/>
              </a:rPr>
              <a:t>Depression and Anxiety</a:t>
            </a:r>
          </a:p>
        </p:txBody>
      </p:sp>
      <p:sp>
        <p:nvSpPr>
          <p:cNvPr id="12291" name="Content Placeholder 2"/>
          <p:cNvSpPr>
            <a:spLocks noGrp="1"/>
          </p:cNvSpPr>
          <p:nvPr>
            <p:ph idx="1"/>
          </p:nvPr>
        </p:nvSpPr>
        <p:spPr/>
        <p:txBody>
          <a:bodyPr/>
          <a:lstStyle/>
          <a:p>
            <a:pPr marL="0" indent="0" eaLnBrk="1" hangingPunct="1">
              <a:buFont typeface="Wingdings" pitchFamily="2" charset="2"/>
              <a:buNone/>
            </a:pPr>
            <a:r>
              <a:rPr lang="en-GB" altLang="en-US" sz="2400" smtClean="0">
                <a:latin typeface="Arial" charset="0"/>
                <a:cs typeface="Arial" charset="0"/>
              </a:rPr>
              <a:t>“Common mental health problems refer to those symptoms which can be regarded as extreme forms of ‘normal’ emotional experiences such as depression and anxiety. These problems are common in the population. For example, </a:t>
            </a:r>
            <a:r>
              <a:rPr lang="en-GB" altLang="en-US" sz="2400" b="1" i="1" smtClean="0">
                <a:latin typeface="Arial" charset="0"/>
                <a:cs typeface="Arial" charset="0"/>
              </a:rPr>
              <a:t>an estimated 1 in 5 of the population </a:t>
            </a:r>
            <a:r>
              <a:rPr lang="en-GB" altLang="en-US" sz="2400" smtClean="0">
                <a:latin typeface="Arial" charset="0"/>
                <a:cs typeface="Arial" charset="0"/>
              </a:rPr>
              <a:t>of Scotland will experience depression at some point in their lives and the World Health Organization (WHO) predicts that depression will soon be the second biggest cause of illness worldwide. Those experiencing depression or anxiety often experience physical symptoms.”</a:t>
            </a:r>
          </a:p>
          <a:p>
            <a:pPr marL="0" indent="0" eaLnBrk="1" hangingPunct="1">
              <a:buFont typeface="Wingdings" pitchFamily="2" charset="2"/>
              <a:buNone/>
            </a:pPr>
            <a:endParaRPr lang="en-GB" altLang="en-US" sz="1800" smtClean="0">
              <a:latin typeface="Arial" charset="0"/>
              <a:cs typeface="Arial" charset="0"/>
            </a:endParaRPr>
          </a:p>
          <a:p>
            <a:pPr marL="0" indent="0" algn="r" eaLnBrk="1" hangingPunct="1">
              <a:buFont typeface="Wingdings" pitchFamily="2" charset="2"/>
              <a:buNone/>
            </a:pPr>
            <a:r>
              <a:rPr lang="en-GB" altLang="en-US" sz="1400" smtClean="0">
                <a:latin typeface="Arial" charset="0"/>
                <a:cs typeface="Arial" charset="0"/>
              </a:rPr>
              <a:t>(Towards a Mentally Flourishing Scotland, 2009)</a:t>
            </a:r>
          </a:p>
        </p:txBody>
      </p:sp>
      <p:sp>
        <p:nvSpPr>
          <p:cNvPr id="5" name="Footer Placeholder 4"/>
          <p:cNvSpPr>
            <a:spLocks noGrp="1"/>
          </p:cNvSpPr>
          <p:nvPr>
            <p:ph type="ftr" sz="quarter" idx="11"/>
          </p:nvPr>
        </p:nvSpPr>
        <p:spPr/>
        <p:txBody>
          <a:bodyPr/>
          <a:lstStyle/>
          <a:p>
            <a:pPr>
              <a:defRPr/>
            </a:pPr>
            <a:r>
              <a:rPr lang="en-GB" smtClean="0"/>
              <a:t>Is everybody going mad? - Prof. Ray Miller</a:t>
            </a:r>
            <a:endParaRPr lang="en-GB" dirty="0"/>
          </a:p>
        </p:txBody>
      </p:sp>
      <p:sp>
        <p:nvSpPr>
          <p:cNvPr id="6" name="Slide Number Placeholder 5"/>
          <p:cNvSpPr>
            <a:spLocks noGrp="1"/>
          </p:cNvSpPr>
          <p:nvPr>
            <p:ph type="sldNum" sz="quarter" idx="12"/>
          </p:nvPr>
        </p:nvSpPr>
        <p:spPr/>
        <p:txBody>
          <a:bodyPr/>
          <a:lstStyle/>
          <a:p>
            <a:pPr>
              <a:defRPr/>
            </a:pPr>
            <a:fld id="{2D2E0C39-096F-4A10-887C-25FACEB593B2}" type="slidenum">
              <a:rPr lang="en-GB" smtClean="0"/>
              <a:pPr>
                <a:defRPr/>
              </a:pPr>
              <a:t>16</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animEffect transition="in" filter="fade">
                                      <p:cBhvr>
                                        <p:cTn id="11"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smtClean="0">
                <a:latin typeface="Arial" charset="0"/>
                <a:cs typeface="Arial" charset="0"/>
              </a:rPr>
              <a:t>Scotland Aims</a:t>
            </a:r>
          </a:p>
        </p:txBody>
      </p:sp>
      <p:sp>
        <p:nvSpPr>
          <p:cNvPr id="3" name="Content Placeholder 2"/>
          <p:cNvSpPr>
            <a:spLocks noGrp="1"/>
          </p:cNvSpPr>
          <p:nvPr>
            <p:ph idx="1"/>
          </p:nvPr>
        </p:nvSpPr>
        <p:spPr/>
        <p:txBody>
          <a:bodyPr/>
          <a:lstStyle/>
          <a:p>
            <a:pPr eaLnBrk="1" hangingPunct="1">
              <a:defRPr/>
            </a:pPr>
            <a:r>
              <a:rPr lang="en-GB" sz="2800" b="1" dirty="0"/>
              <a:t>Commitment 4:</a:t>
            </a:r>
            <a:r>
              <a:rPr lang="en-GB" sz="2800" dirty="0"/>
              <a:t> We will increase the availability of evidence-based psychological therapies for all age groups in a range of settings and through a range of providers. </a:t>
            </a:r>
            <a:endParaRPr lang="en-GB" sz="2800" dirty="0" smtClean="0"/>
          </a:p>
          <a:p>
            <a:pPr marL="0" indent="0" eaLnBrk="1" hangingPunct="1">
              <a:buFont typeface="Wingdings" pitchFamily="2" charset="2"/>
              <a:buNone/>
              <a:defRPr/>
            </a:pPr>
            <a:endParaRPr lang="en-GB" sz="2800" dirty="0"/>
          </a:p>
          <a:p>
            <a:pPr eaLnBrk="1" hangingPunct="1">
              <a:defRPr/>
            </a:pPr>
            <a:r>
              <a:rPr lang="en-GB" sz="2800" b="1" dirty="0" smtClean="0"/>
              <a:t>Target 1:</a:t>
            </a:r>
            <a:r>
              <a:rPr lang="en-GB" sz="2800" dirty="0" smtClean="0"/>
              <a:t> Reduce the annual rate of increase of defined daily dose per capita of anti-depressants to zero by 2009/10.</a:t>
            </a:r>
          </a:p>
          <a:p>
            <a:pPr marL="0" indent="0" algn="r" eaLnBrk="1" hangingPunct="1">
              <a:buFont typeface="Wingdings" pitchFamily="2" charset="2"/>
              <a:buNone/>
              <a:defRPr/>
            </a:pPr>
            <a:endParaRPr lang="en-GB" sz="2000" dirty="0" smtClean="0"/>
          </a:p>
          <a:p>
            <a:pPr marL="0" indent="0" algn="r" eaLnBrk="1" hangingPunct="1">
              <a:buFont typeface="Wingdings" pitchFamily="2" charset="2"/>
              <a:buNone/>
              <a:defRPr/>
            </a:pPr>
            <a:r>
              <a:rPr lang="en-GB" sz="1400" dirty="0" smtClean="0"/>
              <a:t>(Delivering for Mental Health, 2006)</a:t>
            </a:r>
          </a:p>
          <a:p>
            <a:pPr eaLnBrk="1" hangingPunct="1">
              <a:defRPr/>
            </a:pPr>
            <a:endParaRPr lang="en-GB" dirty="0"/>
          </a:p>
        </p:txBody>
      </p:sp>
      <p:sp>
        <p:nvSpPr>
          <p:cNvPr id="5" name="Footer Placeholder 4"/>
          <p:cNvSpPr>
            <a:spLocks noGrp="1"/>
          </p:cNvSpPr>
          <p:nvPr>
            <p:ph type="ftr" sz="quarter" idx="11"/>
          </p:nvPr>
        </p:nvSpPr>
        <p:spPr/>
        <p:txBody>
          <a:bodyPr/>
          <a:lstStyle/>
          <a:p>
            <a:pPr>
              <a:defRPr/>
            </a:pPr>
            <a:r>
              <a:rPr lang="en-GB" smtClean="0"/>
              <a:t>Is everybody going mad? - Prof. Ray Miller</a:t>
            </a:r>
            <a:endParaRPr lang="en-GB" dirty="0"/>
          </a:p>
        </p:txBody>
      </p:sp>
      <p:sp>
        <p:nvSpPr>
          <p:cNvPr id="6" name="Slide Number Placeholder 5"/>
          <p:cNvSpPr>
            <a:spLocks noGrp="1"/>
          </p:cNvSpPr>
          <p:nvPr>
            <p:ph type="sldNum" sz="quarter" idx="12"/>
          </p:nvPr>
        </p:nvSpPr>
        <p:spPr/>
        <p:txBody>
          <a:bodyPr/>
          <a:lstStyle/>
          <a:p>
            <a:pPr>
              <a:defRPr/>
            </a:pPr>
            <a:fld id="{2CDF5BFC-DEDC-46E2-AD92-B3F143640AFD}" type="slidenum">
              <a:rPr lang="en-GB" smtClean="0"/>
              <a:pPr>
                <a:defRPr/>
              </a:pPr>
              <a:t>17</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smtClean="0">
                <a:latin typeface="Arial" charset="0"/>
                <a:cs typeface="Arial" charset="0"/>
              </a:rPr>
              <a:t>Target met?</a:t>
            </a:r>
          </a:p>
        </p:txBody>
      </p:sp>
      <p:sp>
        <p:nvSpPr>
          <p:cNvPr id="14339" name="Content Placeholder 2"/>
          <p:cNvSpPr>
            <a:spLocks noGrp="1"/>
          </p:cNvSpPr>
          <p:nvPr>
            <p:ph idx="1"/>
          </p:nvPr>
        </p:nvSpPr>
        <p:spPr/>
        <p:txBody>
          <a:bodyPr/>
          <a:lstStyle/>
          <a:p>
            <a:pPr marL="0" indent="0" eaLnBrk="1" hangingPunct="1">
              <a:buFont typeface="Wingdings" pitchFamily="2" charset="2"/>
              <a:buNone/>
            </a:pPr>
            <a:r>
              <a:rPr lang="en-GB" altLang="en-US" smtClean="0">
                <a:latin typeface="Arial" charset="0"/>
                <a:cs typeface="Arial" charset="0"/>
              </a:rPr>
              <a:t>Antidepressant prescribing</a:t>
            </a:r>
          </a:p>
        </p:txBody>
      </p:sp>
      <p:sp>
        <p:nvSpPr>
          <p:cNvPr id="5" name="Footer Placeholder 4"/>
          <p:cNvSpPr>
            <a:spLocks noGrp="1"/>
          </p:cNvSpPr>
          <p:nvPr>
            <p:ph type="ftr" sz="quarter" idx="11"/>
          </p:nvPr>
        </p:nvSpPr>
        <p:spPr/>
        <p:txBody>
          <a:bodyPr/>
          <a:lstStyle/>
          <a:p>
            <a:pPr>
              <a:defRPr/>
            </a:pPr>
            <a:r>
              <a:rPr lang="en-GB" smtClean="0"/>
              <a:t>Is everybody going mad? - Prof. Ray Miller</a:t>
            </a:r>
            <a:endParaRPr lang="en-GB" dirty="0"/>
          </a:p>
        </p:txBody>
      </p:sp>
      <p:sp>
        <p:nvSpPr>
          <p:cNvPr id="6" name="Slide Number Placeholder 5"/>
          <p:cNvSpPr>
            <a:spLocks noGrp="1"/>
          </p:cNvSpPr>
          <p:nvPr>
            <p:ph type="sldNum" sz="quarter" idx="12"/>
          </p:nvPr>
        </p:nvSpPr>
        <p:spPr/>
        <p:txBody>
          <a:bodyPr/>
          <a:lstStyle/>
          <a:p>
            <a:pPr>
              <a:defRPr/>
            </a:pPr>
            <a:fld id="{45A20A01-708F-40EF-95BD-124EECBBB5C6}" type="slidenum">
              <a:rPr lang="en-GB" smtClean="0"/>
              <a:pPr>
                <a:defRPr/>
              </a:pPr>
              <a:t>18</a:t>
            </a:fld>
            <a:endParaRPr lang="en-GB" dirty="0"/>
          </a:p>
        </p:txBody>
      </p:sp>
      <p:pic>
        <p:nvPicPr>
          <p:cNvPr id="1434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205038"/>
            <a:ext cx="686435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2238" y="1384300"/>
            <a:ext cx="381952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43"/>
                                        </p:tgtEl>
                                        <p:attrNameLst>
                                          <p:attrName>style.visibility</p:attrName>
                                        </p:attrNameLst>
                                      </p:cBhvr>
                                      <p:to>
                                        <p:strVal val="visible"/>
                                      </p:to>
                                    </p:set>
                                    <p:animEffect transition="in" filter="fade">
                                      <p:cBhvr>
                                        <p:cTn id="10" dur="500"/>
                                        <p:tgtEl>
                                          <p:spTgt spid="1434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mtClean="0">
                <a:latin typeface="Arial" charset="0"/>
                <a:cs typeface="Arial" charset="0"/>
              </a:rPr>
              <a:t>The Role of Psychology</a:t>
            </a:r>
          </a:p>
        </p:txBody>
      </p:sp>
      <p:sp>
        <p:nvSpPr>
          <p:cNvPr id="3" name="Content Placeholder 2"/>
          <p:cNvSpPr>
            <a:spLocks noGrp="1"/>
          </p:cNvSpPr>
          <p:nvPr>
            <p:ph idx="1"/>
          </p:nvPr>
        </p:nvSpPr>
        <p:spPr/>
        <p:txBody>
          <a:bodyPr>
            <a:normAutofit/>
          </a:bodyPr>
          <a:lstStyle/>
          <a:p>
            <a:pPr>
              <a:defRPr/>
            </a:pPr>
            <a:endParaRPr lang="en-GB" sz="1100" dirty="0" smtClean="0"/>
          </a:p>
          <a:p>
            <a:pPr>
              <a:spcBef>
                <a:spcPts val="0"/>
              </a:spcBef>
              <a:defRPr/>
            </a:pPr>
            <a:r>
              <a:rPr lang="en-GB" sz="2400" b="1" dirty="0"/>
              <a:t>Commitment 4: </a:t>
            </a:r>
            <a:r>
              <a:rPr lang="en-GB" sz="2400" dirty="0"/>
              <a:t>We will increase the availability </a:t>
            </a:r>
            <a:r>
              <a:rPr lang="en-GB" sz="2400" dirty="0" smtClean="0"/>
              <a:t>of evidence-based </a:t>
            </a:r>
            <a:r>
              <a:rPr lang="en-GB" sz="2400" dirty="0"/>
              <a:t>psychological therapies for all age </a:t>
            </a:r>
            <a:r>
              <a:rPr lang="en-GB" sz="2400" dirty="0" smtClean="0"/>
              <a:t>groups in </a:t>
            </a:r>
            <a:r>
              <a:rPr lang="en-GB" sz="2400" dirty="0"/>
              <a:t>a range of settings and through a range of providers</a:t>
            </a:r>
            <a:r>
              <a:rPr lang="en-GB" sz="2400" dirty="0" smtClean="0"/>
              <a:t>. </a:t>
            </a:r>
          </a:p>
          <a:p>
            <a:pPr marL="0" indent="0" algn="r">
              <a:spcBef>
                <a:spcPts val="0"/>
              </a:spcBef>
              <a:buFont typeface="Wingdings" pitchFamily="2" charset="2"/>
              <a:buNone/>
              <a:defRPr/>
            </a:pPr>
            <a:r>
              <a:rPr lang="en-GB" sz="1400" dirty="0" smtClean="0"/>
              <a:t>(</a:t>
            </a:r>
            <a:r>
              <a:rPr lang="en-GB" sz="1400" dirty="0"/>
              <a:t>Delivering for Mental Health, 2006</a:t>
            </a:r>
            <a:r>
              <a:rPr lang="en-GB" sz="1400" dirty="0" smtClean="0"/>
              <a:t>)</a:t>
            </a:r>
          </a:p>
          <a:p>
            <a:pPr>
              <a:spcBef>
                <a:spcPts val="0"/>
              </a:spcBef>
              <a:defRPr/>
            </a:pPr>
            <a:endParaRPr lang="en-GB" sz="2400" dirty="0" smtClean="0"/>
          </a:p>
          <a:p>
            <a:pPr>
              <a:spcBef>
                <a:spcPts val="0"/>
              </a:spcBef>
              <a:defRPr/>
            </a:pPr>
            <a:r>
              <a:rPr lang="en-GB" sz="2400" b="1" dirty="0"/>
              <a:t>Commitment 13: </a:t>
            </a:r>
            <a:r>
              <a:rPr lang="en-GB" sz="2400" dirty="0"/>
              <a:t>We will continue our work to deliver faster access to </a:t>
            </a:r>
            <a:r>
              <a:rPr lang="en-GB" sz="2400" dirty="0" smtClean="0"/>
              <a:t>psychological therapies</a:t>
            </a:r>
            <a:r>
              <a:rPr lang="en-GB" sz="2400" dirty="0"/>
              <a:t>. By December 2014 the standard for referral to the commencement </a:t>
            </a:r>
            <a:r>
              <a:rPr lang="en-GB" sz="2400" dirty="0" smtClean="0"/>
              <a:t>of treatment </a:t>
            </a:r>
            <a:r>
              <a:rPr lang="en-GB" sz="2400" dirty="0"/>
              <a:t>will be a maximum of 18 weeks, irrespective of age, illness or therapy. </a:t>
            </a:r>
            <a:endParaRPr lang="en-GB" sz="2400" dirty="0" smtClean="0"/>
          </a:p>
          <a:p>
            <a:pPr marL="0" indent="0" algn="r">
              <a:spcBef>
                <a:spcPts val="0"/>
              </a:spcBef>
              <a:buFont typeface="Wingdings" pitchFamily="2" charset="2"/>
              <a:buNone/>
              <a:defRPr/>
            </a:pPr>
            <a:r>
              <a:rPr lang="en-GB" sz="1400" dirty="0" smtClean="0"/>
              <a:t>(</a:t>
            </a:r>
            <a:r>
              <a:rPr lang="en-GB" sz="1400" dirty="0"/>
              <a:t>Mental Health Strategy for Scotland: 2012-2015)</a:t>
            </a:r>
          </a:p>
          <a:p>
            <a:pPr>
              <a:defRPr/>
            </a:pPr>
            <a:endParaRPr lang="en-GB" sz="1400" dirty="0"/>
          </a:p>
        </p:txBody>
      </p:sp>
      <p:sp>
        <p:nvSpPr>
          <p:cNvPr id="4" name="Footer Placeholder 3"/>
          <p:cNvSpPr>
            <a:spLocks noGrp="1"/>
          </p:cNvSpPr>
          <p:nvPr>
            <p:ph type="ftr" sz="quarter" idx="11"/>
          </p:nvPr>
        </p:nvSpPr>
        <p:spPr/>
        <p:txBody>
          <a:bodyPr/>
          <a:lstStyle/>
          <a:p>
            <a:pPr>
              <a:defRPr/>
            </a:pPr>
            <a:r>
              <a:rPr lang="en-GB" smtClean="0"/>
              <a:t>Barefoot in the Head – Prof. Ray Miller 2013</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GB" altLang="en-US" smtClean="0">
                <a:latin typeface="Arial" charset="0"/>
                <a:cs typeface="Arial" charset="0"/>
              </a:rPr>
              <a:t>Mental health?</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GB" dirty="0" smtClean="0"/>
              <a:t>What is mental well-being?</a:t>
            </a:r>
          </a:p>
          <a:p>
            <a:pPr eaLnBrk="1" fontAlgn="auto" hangingPunct="1">
              <a:spcAft>
                <a:spcPts val="0"/>
              </a:spcAft>
              <a:defRPr/>
            </a:pPr>
            <a:r>
              <a:rPr lang="en-GB" dirty="0" smtClean="0"/>
              <a:t>What is mentally healthy?</a:t>
            </a:r>
          </a:p>
          <a:p>
            <a:pPr eaLnBrk="1" fontAlgn="auto" hangingPunct="1">
              <a:spcAft>
                <a:spcPts val="0"/>
              </a:spcAft>
              <a:defRPr/>
            </a:pPr>
            <a:r>
              <a:rPr lang="en-GB" dirty="0" smtClean="0"/>
              <a:t>What is mental distress?</a:t>
            </a:r>
          </a:p>
          <a:p>
            <a:pPr eaLnBrk="1" fontAlgn="auto" hangingPunct="1">
              <a:spcAft>
                <a:spcPts val="0"/>
              </a:spcAft>
              <a:defRPr/>
            </a:pPr>
            <a:r>
              <a:rPr lang="en-GB" dirty="0"/>
              <a:t>What is a mental disorder?</a:t>
            </a:r>
          </a:p>
          <a:p>
            <a:pPr eaLnBrk="1" fontAlgn="auto" hangingPunct="1">
              <a:spcAft>
                <a:spcPts val="0"/>
              </a:spcAft>
              <a:defRPr/>
            </a:pPr>
            <a:r>
              <a:rPr lang="en-GB" dirty="0" smtClean="0"/>
              <a:t>What is ‘normal’?</a:t>
            </a:r>
          </a:p>
          <a:p>
            <a:pPr eaLnBrk="1" fontAlgn="auto" hangingPunct="1">
              <a:spcAft>
                <a:spcPts val="0"/>
              </a:spcAft>
              <a:defRPr/>
            </a:pPr>
            <a:r>
              <a:rPr lang="en-GB" dirty="0" smtClean="0"/>
              <a:t>What is ‘abnormal’?</a:t>
            </a:r>
          </a:p>
          <a:p>
            <a:pPr eaLnBrk="1" fontAlgn="auto" hangingPunct="1">
              <a:spcAft>
                <a:spcPts val="0"/>
              </a:spcAft>
              <a:defRPr/>
            </a:pPr>
            <a:r>
              <a:rPr lang="en-GB" dirty="0" smtClean="0"/>
              <a:t>What </a:t>
            </a:r>
            <a:r>
              <a:rPr lang="en-GB" dirty="0"/>
              <a:t>requires treatment?</a:t>
            </a:r>
          </a:p>
          <a:p>
            <a:pPr eaLnBrk="1" fontAlgn="auto" hangingPunct="1">
              <a:spcAft>
                <a:spcPts val="0"/>
              </a:spcAft>
              <a:defRPr/>
            </a:pPr>
            <a:r>
              <a:rPr lang="en-GB" dirty="0" smtClean="0"/>
              <a:t>What requires a different approach?</a:t>
            </a:r>
          </a:p>
          <a:p>
            <a:pPr eaLnBrk="1" fontAlgn="auto" hangingPunct="1">
              <a:spcAft>
                <a:spcPts val="0"/>
              </a:spcAft>
              <a:defRPr/>
            </a:pPr>
            <a:endParaRPr lang="en-GB" dirty="0" smtClean="0"/>
          </a:p>
          <a:p>
            <a:pPr eaLnBrk="1" fontAlgn="auto" hangingPunct="1">
              <a:spcAft>
                <a:spcPts val="0"/>
              </a:spcAft>
              <a:defRPr/>
            </a:pPr>
            <a:endParaRPr lang="en-GB" dirty="0" smtClean="0"/>
          </a:p>
        </p:txBody>
      </p:sp>
      <p:sp>
        <p:nvSpPr>
          <p:cNvPr id="3076"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en-GB" smtClean="0">
                <a:solidFill>
                  <a:schemeClr val="bg1"/>
                </a:solidFill>
              </a:rPr>
              <a:t>Is everybody going mad? - Prof. Ray Miller</a:t>
            </a:r>
          </a:p>
        </p:txBody>
      </p:sp>
      <p:sp>
        <p:nvSpPr>
          <p:cNvPr id="307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7F32DA73-EC62-43AC-BEB0-58B63B03F78E}" type="slidenum">
              <a:rPr lang="en-GB" smtClean="0">
                <a:solidFill>
                  <a:schemeClr val="bg1"/>
                </a:solidFill>
              </a:rPr>
              <a:pPr fontAlgn="base">
                <a:spcBef>
                  <a:spcPct val="0"/>
                </a:spcBef>
                <a:spcAft>
                  <a:spcPct val="0"/>
                </a:spcAft>
                <a:defRPr/>
              </a:pPr>
              <a:t>2</a:t>
            </a:fld>
            <a:endParaRPr lang="en-GB"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smtClean="0">
                <a:latin typeface="Arial" charset="0"/>
                <a:cs typeface="Arial" charset="0"/>
              </a:rPr>
              <a:t>Is everybody going mad?</a:t>
            </a:r>
          </a:p>
        </p:txBody>
      </p:sp>
      <p:sp>
        <p:nvSpPr>
          <p:cNvPr id="3" name="Content Placeholder 2"/>
          <p:cNvSpPr>
            <a:spLocks noGrp="1"/>
          </p:cNvSpPr>
          <p:nvPr>
            <p:ph idx="1"/>
          </p:nvPr>
        </p:nvSpPr>
        <p:spPr>
          <a:xfrm>
            <a:off x="457200" y="1600200"/>
            <a:ext cx="8229600" cy="4637088"/>
          </a:xfrm>
        </p:spPr>
        <p:txBody>
          <a:bodyPr>
            <a:normAutofit fontScale="62500" lnSpcReduction="20000"/>
          </a:bodyPr>
          <a:lstStyle/>
          <a:p>
            <a:pPr marL="0" indent="0" eaLnBrk="1" hangingPunct="1">
              <a:lnSpc>
                <a:spcPct val="145000"/>
              </a:lnSpc>
              <a:spcBef>
                <a:spcPts val="0"/>
              </a:spcBef>
              <a:buFont typeface="Wingdings" pitchFamily="2" charset="2"/>
              <a:buNone/>
              <a:defRPr/>
            </a:pPr>
            <a:r>
              <a:rPr lang="en-GB" sz="3700" dirty="0" smtClean="0"/>
              <a:t>“The </a:t>
            </a:r>
            <a:r>
              <a:rPr lang="en-GB" sz="3700" dirty="0"/>
              <a:t>(dramatic) increase in antidepressant </a:t>
            </a:r>
            <a:r>
              <a:rPr lang="en-GB" sz="3700" dirty="0" smtClean="0"/>
              <a:t>prescribing in </a:t>
            </a:r>
            <a:r>
              <a:rPr lang="en-GB" sz="3700" dirty="0"/>
              <a:t>Scotland is due to a complex range of </a:t>
            </a:r>
            <a:r>
              <a:rPr lang="en-GB" sz="3700" dirty="0" smtClean="0"/>
              <a:t>linked factors </a:t>
            </a:r>
            <a:r>
              <a:rPr lang="en-GB" sz="3700" dirty="0"/>
              <a:t>including: success of campaigns to </a:t>
            </a:r>
            <a:r>
              <a:rPr lang="en-GB" sz="3700" dirty="0" smtClean="0"/>
              <a:t>raise awareness </a:t>
            </a:r>
            <a:r>
              <a:rPr lang="en-GB" sz="3700" dirty="0"/>
              <a:t>of depression; social deprivation </a:t>
            </a:r>
            <a:r>
              <a:rPr lang="en-GB" sz="3700" dirty="0" smtClean="0"/>
              <a:t>and breakdown </a:t>
            </a:r>
            <a:r>
              <a:rPr lang="en-GB" sz="3700" dirty="0"/>
              <a:t>of traditional social structures; </a:t>
            </a:r>
            <a:r>
              <a:rPr lang="en-GB" sz="3700" dirty="0" smtClean="0"/>
              <a:t>perceived safety </a:t>
            </a:r>
            <a:r>
              <a:rPr lang="en-GB" sz="3700" dirty="0"/>
              <a:t>of newer antidepressants such as </a:t>
            </a:r>
            <a:r>
              <a:rPr lang="en-GB" sz="3700" dirty="0" smtClean="0"/>
              <a:t>selective serotonin </a:t>
            </a:r>
            <a:r>
              <a:rPr lang="en-GB" sz="3700" dirty="0"/>
              <a:t>reuptake inhibitors (SSRIs); </a:t>
            </a:r>
            <a:r>
              <a:rPr lang="en-GB" sz="3700" dirty="0" smtClean="0"/>
              <a:t>medicalization of </a:t>
            </a:r>
            <a:r>
              <a:rPr lang="en-GB" sz="3700" dirty="0"/>
              <a:t>unhappiness driven by drug companies and </a:t>
            </a:r>
            <a:r>
              <a:rPr lang="en-GB" sz="3700" dirty="0" smtClean="0"/>
              <a:t>GPs need ‘to </a:t>
            </a:r>
            <a:r>
              <a:rPr lang="en-GB" sz="3700" dirty="0"/>
              <a:t>do </a:t>
            </a:r>
            <a:r>
              <a:rPr lang="en-GB" sz="3700" dirty="0" smtClean="0"/>
              <a:t>something’ </a:t>
            </a:r>
            <a:r>
              <a:rPr lang="en-GB" sz="3700" dirty="0"/>
              <a:t>for patients</a:t>
            </a:r>
            <a:r>
              <a:rPr lang="en-GB" sz="3700" dirty="0" smtClean="0"/>
              <a:t>…”</a:t>
            </a:r>
          </a:p>
          <a:p>
            <a:pPr marL="0" indent="0" algn="r" eaLnBrk="1" hangingPunct="1">
              <a:buFont typeface="Wingdings" pitchFamily="2" charset="2"/>
              <a:buNone/>
              <a:defRPr/>
            </a:pPr>
            <a:endParaRPr lang="en-GB" dirty="0" smtClean="0"/>
          </a:p>
          <a:p>
            <a:pPr marL="0" indent="0" algn="r" eaLnBrk="1" hangingPunct="1">
              <a:buFont typeface="Wingdings" pitchFamily="2" charset="2"/>
              <a:buNone/>
              <a:defRPr/>
            </a:pPr>
            <a:r>
              <a:rPr lang="en-GB" dirty="0" smtClean="0"/>
              <a:t/>
            </a:r>
            <a:br>
              <a:rPr lang="en-GB" dirty="0" smtClean="0"/>
            </a:br>
            <a:r>
              <a:rPr lang="en-GB" sz="2200" dirty="0" smtClean="0"/>
              <a:t>(Scottish </a:t>
            </a:r>
            <a:r>
              <a:rPr lang="en-GB" sz="2200" dirty="0"/>
              <a:t>Executive Health </a:t>
            </a:r>
            <a:r>
              <a:rPr lang="en-GB" sz="2200" dirty="0" smtClean="0"/>
              <a:t>Department, </a:t>
            </a:r>
            <a:r>
              <a:rPr lang="en-GB" sz="2200" dirty="0"/>
              <a:t>Chief Scientist </a:t>
            </a:r>
            <a:r>
              <a:rPr lang="en-GB" sz="2200" dirty="0" smtClean="0"/>
              <a:t>Office, 2007)</a:t>
            </a:r>
            <a:endParaRPr lang="en-GB" sz="2200" dirty="0"/>
          </a:p>
        </p:txBody>
      </p:sp>
      <p:sp>
        <p:nvSpPr>
          <p:cNvPr id="4" name="Footer Placeholder 3"/>
          <p:cNvSpPr>
            <a:spLocks noGrp="1"/>
          </p:cNvSpPr>
          <p:nvPr>
            <p:ph type="ftr" sz="quarter" idx="11"/>
          </p:nvPr>
        </p:nvSpPr>
        <p:spPr/>
        <p:txBody>
          <a:bodyPr/>
          <a:lstStyle/>
          <a:p>
            <a:pPr>
              <a:defRPr/>
            </a:pPr>
            <a:r>
              <a:rPr lang="en-GB" smtClean="0"/>
              <a:t>Is everybody going mad? - Prof. Ray Miller</a:t>
            </a:r>
            <a:endParaRPr lang="en-GB" dirty="0"/>
          </a:p>
        </p:txBody>
      </p:sp>
      <p:sp>
        <p:nvSpPr>
          <p:cNvPr id="2" name="Slide Number Placeholder 1"/>
          <p:cNvSpPr>
            <a:spLocks noGrp="1"/>
          </p:cNvSpPr>
          <p:nvPr>
            <p:ph type="sldNum" sz="quarter" idx="12"/>
          </p:nvPr>
        </p:nvSpPr>
        <p:spPr/>
        <p:txBody>
          <a:bodyPr/>
          <a:lstStyle/>
          <a:p>
            <a:pPr>
              <a:defRPr/>
            </a:pPr>
            <a:fld id="{036E73E0-607F-447A-A81C-0E6899048F17}" type="slidenum">
              <a:rPr lang="en-GB" smtClean="0"/>
              <a:pPr>
                <a:defRPr/>
              </a:pPr>
              <a:t>20</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latin typeface="Arial" charset="0"/>
                <a:cs typeface="Arial" charset="0"/>
              </a:rPr>
              <a:t>Definitions of Deprivation</a:t>
            </a:r>
          </a:p>
        </p:txBody>
      </p:sp>
      <p:sp>
        <p:nvSpPr>
          <p:cNvPr id="16387" name="Rectangle 3"/>
          <p:cNvSpPr>
            <a:spLocks noGrp="1" noChangeArrowheads="1"/>
          </p:cNvSpPr>
          <p:nvPr>
            <p:ph type="body" idx="1"/>
          </p:nvPr>
        </p:nvSpPr>
        <p:spPr/>
        <p:txBody>
          <a:bodyPr/>
          <a:lstStyle/>
          <a:p>
            <a:pPr eaLnBrk="1" hangingPunct="1">
              <a:lnSpc>
                <a:spcPct val="90000"/>
              </a:lnSpc>
            </a:pPr>
            <a:r>
              <a:rPr lang="en-GB" altLang="en-US" sz="2200" b="1" smtClean="0">
                <a:latin typeface="Arial" charset="0"/>
                <a:cs typeface="Arial" charset="0"/>
              </a:rPr>
              <a:t>Material deprivation</a:t>
            </a:r>
            <a:r>
              <a:rPr lang="en-GB" altLang="en-US" sz="2200" smtClean="0">
                <a:latin typeface="Arial" charset="0"/>
                <a:cs typeface="Arial" charset="0"/>
              </a:rPr>
              <a:t>, which reflects the access people have to material goods and resources. Access to these goods and resources enables people to play the roles, participate in relationships and follow the customary behaviour which is expected of them by virtue of their membership in society.</a:t>
            </a:r>
          </a:p>
          <a:p>
            <a:pPr eaLnBrk="1" hangingPunct="1">
              <a:lnSpc>
                <a:spcPct val="90000"/>
              </a:lnSpc>
            </a:pPr>
            <a:endParaRPr lang="en-GB" altLang="en-US" sz="2200" smtClean="0">
              <a:latin typeface="Arial" charset="0"/>
              <a:cs typeface="Arial" charset="0"/>
            </a:endParaRPr>
          </a:p>
          <a:p>
            <a:pPr eaLnBrk="1" hangingPunct="1">
              <a:lnSpc>
                <a:spcPct val="90000"/>
              </a:lnSpc>
            </a:pPr>
            <a:r>
              <a:rPr lang="en-GB" altLang="en-US" sz="2200" b="1" smtClean="0">
                <a:latin typeface="Arial" charset="0"/>
                <a:cs typeface="Arial" charset="0"/>
              </a:rPr>
              <a:t>Social deprivation </a:t>
            </a:r>
            <a:r>
              <a:rPr lang="en-GB" altLang="en-US" sz="2200" smtClean="0">
                <a:latin typeface="Arial" charset="0"/>
                <a:cs typeface="Arial" charset="0"/>
              </a:rPr>
              <a:t>has been separately distinguished as relating to people’s roles and relationships, membership and social contacts in society.</a:t>
            </a:r>
          </a:p>
          <a:p>
            <a:pPr eaLnBrk="1" hangingPunct="1">
              <a:lnSpc>
                <a:spcPct val="90000"/>
              </a:lnSpc>
            </a:pPr>
            <a:endParaRPr lang="en-GB" altLang="en-US" sz="2200" smtClean="0">
              <a:latin typeface="Arial" charset="0"/>
              <a:cs typeface="Arial" charset="0"/>
            </a:endParaRPr>
          </a:p>
          <a:p>
            <a:pPr eaLnBrk="1" hangingPunct="1">
              <a:lnSpc>
                <a:spcPct val="90000"/>
              </a:lnSpc>
            </a:pPr>
            <a:r>
              <a:rPr lang="en-GB" altLang="en-US" sz="2200" b="1" smtClean="0">
                <a:latin typeface="Arial" charset="0"/>
                <a:cs typeface="Arial" charset="0"/>
              </a:rPr>
              <a:t>Multiple deprivation </a:t>
            </a:r>
            <a:r>
              <a:rPr lang="en-GB" altLang="en-US" sz="2200" smtClean="0">
                <a:latin typeface="Arial" charset="0"/>
                <a:cs typeface="Arial" charset="0"/>
              </a:rPr>
              <a:t>relates to the occurrence of several forms of deprivation concurrently, such as low income, poor housing, and unemployment. This can be particularly stressful for families.</a:t>
            </a:r>
            <a:endParaRPr lang="en-GB" altLang="en-US" sz="2800" smtClean="0">
              <a:latin typeface="Arial" charset="0"/>
              <a:cs typeface="Arial" charset="0"/>
            </a:endParaRPr>
          </a:p>
        </p:txBody>
      </p:sp>
      <p:sp>
        <p:nvSpPr>
          <p:cNvPr id="2" name="Footer Placeholder 1"/>
          <p:cNvSpPr>
            <a:spLocks noGrp="1"/>
          </p:cNvSpPr>
          <p:nvPr>
            <p:ph type="ftr" sz="quarter" idx="11"/>
          </p:nvPr>
        </p:nvSpPr>
        <p:spPr/>
        <p:txBody>
          <a:bodyPr/>
          <a:lstStyle/>
          <a:p>
            <a:pPr>
              <a:defRPr/>
            </a:pPr>
            <a:r>
              <a:rPr lang="en-GB" smtClean="0"/>
              <a:t>Is everybody going mad? - Prof. Ray Miller</a:t>
            </a:r>
            <a:endParaRPr lang="en-GB" dirty="0"/>
          </a:p>
        </p:txBody>
      </p:sp>
      <p:sp>
        <p:nvSpPr>
          <p:cNvPr id="3" name="Slide Number Placeholder 2"/>
          <p:cNvSpPr>
            <a:spLocks noGrp="1"/>
          </p:cNvSpPr>
          <p:nvPr>
            <p:ph type="sldNum" sz="quarter" idx="12"/>
          </p:nvPr>
        </p:nvSpPr>
        <p:spPr/>
        <p:txBody>
          <a:bodyPr/>
          <a:lstStyle/>
          <a:p>
            <a:pPr>
              <a:defRPr/>
            </a:pPr>
            <a:fld id="{0DB26436-0F3B-4B72-85B7-1A07B486D9AB}" type="slidenum">
              <a:rPr lang="en-GB" smtClean="0"/>
              <a:pPr>
                <a:defRPr/>
              </a:pPr>
              <a:t>21</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500"/>
                                        <p:tgtEl>
                                          <p:spTgt spid="163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fade">
                                      <p:cBhvr>
                                        <p:cTn id="17"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altLang="en-US" smtClean="0">
                <a:latin typeface="Arial" charset="0"/>
                <a:cs typeface="Arial" charset="0"/>
              </a:rPr>
              <a:t>Scottish Index of Multiple</a:t>
            </a:r>
            <a:br>
              <a:rPr lang="en-GB" altLang="en-US" smtClean="0">
                <a:latin typeface="Arial" charset="0"/>
                <a:cs typeface="Arial" charset="0"/>
              </a:rPr>
            </a:br>
            <a:r>
              <a:rPr lang="en-GB" altLang="en-US" smtClean="0">
                <a:latin typeface="Arial" charset="0"/>
                <a:cs typeface="Arial" charset="0"/>
              </a:rPr>
              <a:t> Deprivation (SIMD)</a:t>
            </a:r>
          </a:p>
        </p:txBody>
      </p:sp>
      <p:sp>
        <p:nvSpPr>
          <p:cNvPr id="17411" name="Content Placeholder 2"/>
          <p:cNvSpPr>
            <a:spLocks noGrp="1"/>
          </p:cNvSpPr>
          <p:nvPr>
            <p:ph idx="1"/>
          </p:nvPr>
        </p:nvSpPr>
        <p:spPr>
          <a:xfrm>
            <a:off x="457200" y="1773238"/>
            <a:ext cx="8229600" cy="5084762"/>
          </a:xfrm>
        </p:spPr>
        <p:txBody>
          <a:bodyPr/>
          <a:lstStyle/>
          <a:p>
            <a:pPr eaLnBrk="1" hangingPunct="1">
              <a:defRPr/>
            </a:pPr>
            <a:r>
              <a:rPr lang="en-GB" sz="2400" dirty="0" smtClean="0"/>
              <a:t>Identifies small area concentrations of multiple deprivation across all of Scotland in a consistent way across the following domains: </a:t>
            </a:r>
            <a:endParaRPr lang="en-GB" sz="600" dirty="0" smtClean="0"/>
          </a:p>
          <a:p>
            <a:pPr lvl="3" eaLnBrk="1" hangingPunct="1">
              <a:defRPr/>
            </a:pPr>
            <a:r>
              <a:rPr lang="en-GB" sz="2400" dirty="0" smtClean="0"/>
              <a:t>Income Domain</a:t>
            </a:r>
          </a:p>
          <a:p>
            <a:pPr lvl="3" eaLnBrk="1" hangingPunct="1">
              <a:defRPr/>
            </a:pPr>
            <a:r>
              <a:rPr lang="en-GB" sz="2400" dirty="0" smtClean="0"/>
              <a:t>Employment Domain </a:t>
            </a:r>
          </a:p>
          <a:p>
            <a:pPr lvl="3" eaLnBrk="1" hangingPunct="1">
              <a:defRPr/>
            </a:pPr>
            <a:r>
              <a:rPr lang="en-GB" sz="2400" dirty="0" smtClean="0"/>
              <a:t>Health Domain</a:t>
            </a:r>
          </a:p>
          <a:p>
            <a:pPr lvl="3" eaLnBrk="1" hangingPunct="1">
              <a:defRPr/>
            </a:pPr>
            <a:r>
              <a:rPr lang="en-GB" sz="2400" dirty="0" smtClean="0"/>
              <a:t>Education Domain </a:t>
            </a:r>
          </a:p>
          <a:p>
            <a:pPr lvl="3" eaLnBrk="1" hangingPunct="1">
              <a:defRPr/>
            </a:pPr>
            <a:r>
              <a:rPr lang="en-GB" sz="2400" dirty="0" smtClean="0"/>
              <a:t>Housing Domain </a:t>
            </a:r>
          </a:p>
          <a:p>
            <a:pPr lvl="3" eaLnBrk="1" hangingPunct="1">
              <a:defRPr/>
            </a:pPr>
            <a:r>
              <a:rPr lang="en-GB" sz="2400" dirty="0" smtClean="0"/>
              <a:t>Access Domain</a:t>
            </a:r>
          </a:p>
          <a:p>
            <a:pPr lvl="3" eaLnBrk="1" hangingPunct="1">
              <a:defRPr/>
            </a:pPr>
            <a:r>
              <a:rPr lang="en-GB" sz="2400" dirty="0" smtClean="0"/>
              <a:t>Crime Domain </a:t>
            </a:r>
          </a:p>
          <a:p>
            <a:pPr marL="114300" indent="0" algn="ctr" eaLnBrk="1" hangingPunct="1">
              <a:buFont typeface="Wingdings" pitchFamily="2" charset="2"/>
              <a:buNone/>
              <a:defRPr/>
            </a:pPr>
            <a:endParaRPr lang="en-GB" sz="800" dirty="0" smtClean="0"/>
          </a:p>
          <a:p>
            <a:pPr marL="114300" indent="0" algn="ctr" eaLnBrk="1" hangingPunct="1">
              <a:buFont typeface="Wingdings" pitchFamily="2" charset="2"/>
              <a:buNone/>
              <a:defRPr/>
            </a:pPr>
            <a:r>
              <a:rPr lang="en-GB" sz="1400" dirty="0" smtClean="0"/>
              <a:t>(http://www.scotland.gov.uk/Topics/Statistics/SIMD)</a:t>
            </a:r>
          </a:p>
          <a:p>
            <a:pPr eaLnBrk="1" hangingPunct="1">
              <a:defRPr/>
            </a:pPr>
            <a:endParaRPr lang="en-GB" dirty="0" smtClean="0"/>
          </a:p>
          <a:p>
            <a:pPr eaLnBrk="1" hangingPunct="1">
              <a:defRPr/>
            </a:pPr>
            <a:endParaRPr lang="en-GB" dirty="0" smtClean="0"/>
          </a:p>
        </p:txBody>
      </p:sp>
      <p:sp>
        <p:nvSpPr>
          <p:cNvPr id="2" name="Footer Placeholder 1"/>
          <p:cNvSpPr>
            <a:spLocks noGrp="1"/>
          </p:cNvSpPr>
          <p:nvPr>
            <p:ph type="ftr" sz="quarter" idx="11"/>
          </p:nvPr>
        </p:nvSpPr>
        <p:spPr/>
        <p:txBody>
          <a:bodyPr/>
          <a:lstStyle/>
          <a:p>
            <a:pPr>
              <a:defRPr/>
            </a:pPr>
            <a:r>
              <a:rPr lang="en-GB" smtClean="0"/>
              <a:t>Is everybody going mad? - Prof. Ray Miller</a:t>
            </a:r>
            <a:endParaRPr lang="en-GB" dirty="0"/>
          </a:p>
        </p:txBody>
      </p:sp>
      <p:sp>
        <p:nvSpPr>
          <p:cNvPr id="3" name="Slide Number Placeholder 2"/>
          <p:cNvSpPr>
            <a:spLocks noGrp="1"/>
          </p:cNvSpPr>
          <p:nvPr>
            <p:ph type="sldNum" sz="quarter" idx="12"/>
          </p:nvPr>
        </p:nvSpPr>
        <p:spPr/>
        <p:txBody>
          <a:bodyPr/>
          <a:lstStyle/>
          <a:p>
            <a:pPr>
              <a:defRPr/>
            </a:pPr>
            <a:fld id="{16C0ED21-85A4-48D7-9C5A-CA4E2A68FB71}" type="slidenum">
              <a:rPr lang="en-GB" smtClean="0"/>
              <a:pPr>
                <a:defRPr/>
              </a:pPr>
              <a:t>22</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17411">
                                            <p:txEl>
                                              <p:pRg st="2" end="2"/>
                                            </p:txEl>
                                          </p:spTgt>
                                        </p:tgtEl>
                                        <p:attrNameLst>
                                          <p:attrName>style.visibility</p:attrName>
                                        </p:attrNameLst>
                                      </p:cBhvr>
                                      <p:to>
                                        <p:strVal val="visible"/>
                                      </p:to>
                                    </p:set>
                                    <p:animEffect transition="in" filter="fade">
                                      <p:cBhvr>
                                        <p:cTn id="16" dur="500"/>
                                        <p:tgtEl>
                                          <p:spTgt spid="17411">
                                            <p:txEl>
                                              <p:pRg st="2" end="2"/>
                                            </p:txEl>
                                          </p:spTgt>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17411">
                                            <p:txEl>
                                              <p:pRg st="3" end="3"/>
                                            </p:txEl>
                                          </p:spTgt>
                                        </p:tgtEl>
                                        <p:attrNameLst>
                                          <p:attrName>style.visibility</p:attrName>
                                        </p:attrNameLst>
                                      </p:cBhvr>
                                      <p:to>
                                        <p:strVal val="visible"/>
                                      </p:to>
                                    </p:set>
                                    <p:animEffect transition="in" filter="fade">
                                      <p:cBhvr>
                                        <p:cTn id="20" dur="500"/>
                                        <p:tgtEl>
                                          <p:spTgt spid="17411">
                                            <p:txEl>
                                              <p:pRg st="3" end="3"/>
                                            </p:txEl>
                                          </p:spTgt>
                                        </p:tgtEl>
                                      </p:cBhvr>
                                    </p:animEffect>
                                  </p:childTnLst>
                                </p:cTn>
                              </p:par>
                            </p:childTnLst>
                          </p:cTn>
                        </p:par>
                        <p:par>
                          <p:cTn id="21" fill="hold" nodeType="afterGroup">
                            <p:stCondLst>
                              <p:cond delay="1500"/>
                            </p:stCondLst>
                            <p:childTnLst>
                              <p:par>
                                <p:cTn id="22" presetID="10" presetClass="entr" presetSubtype="0" fill="hold" nodeType="afterEffect">
                                  <p:stCondLst>
                                    <p:cond delay="0"/>
                                  </p:stCondLst>
                                  <p:childTnLst>
                                    <p:set>
                                      <p:cBhvr>
                                        <p:cTn id="23" dur="1" fill="hold">
                                          <p:stCondLst>
                                            <p:cond delay="0"/>
                                          </p:stCondLst>
                                        </p:cTn>
                                        <p:tgtEl>
                                          <p:spTgt spid="17411">
                                            <p:txEl>
                                              <p:pRg st="4" end="4"/>
                                            </p:txEl>
                                          </p:spTgt>
                                        </p:tgtEl>
                                        <p:attrNameLst>
                                          <p:attrName>style.visibility</p:attrName>
                                        </p:attrNameLst>
                                      </p:cBhvr>
                                      <p:to>
                                        <p:strVal val="visible"/>
                                      </p:to>
                                    </p:set>
                                    <p:animEffect transition="in" filter="fade">
                                      <p:cBhvr>
                                        <p:cTn id="24" dur="500"/>
                                        <p:tgtEl>
                                          <p:spTgt spid="17411">
                                            <p:txEl>
                                              <p:pRg st="4" end="4"/>
                                            </p:txEl>
                                          </p:spTgt>
                                        </p:tgtEl>
                                      </p:cBhvr>
                                    </p:animEffect>
                                  </p:child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17411">
                                            <p:txEl>
                                              <p:pRg st="5" end="5"/>
                                            </p:txEl>
                                          </p:spTgt>
                                        </p:tgtEl>
                                        <p:attrNameLst>
                                          <p:attrName>style.visibility</p:attrName>
                                        </p:attrNameLst>
                                      </p:cBhvr>
                                      <p:to>
                                        <p:strVal val="visible"/>
                                      </p:to>
                                    </p:set>
                                    <p:animEffect transition="in" filter="fade">
                                      <p:cBhvr>
                                        <p:cTn id="28" dur="500"/>
                                        <p:tgtEl>
                                          <p:spTgt spid="17411">
                                            <p:txEl>
                                              <p:pRg st="5" end="5"/>
                                            </p:txEl>
                                          </p:spTgt>
                                        </p:tgtEl>
                                      </p:cBhvr>
                                    </p:animEffect>
                                  </p:childTnLst>
                                </p:cTn>
                              </p:par>
                            </p:childTnLst>
                          </p:cTn>
                        </p:par>
                        <p:par>
                          <p:cTn id="29" fill="hold" nodeType="after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17411">
                                            <p:txEl>
                                              <p:pRg st="6" end="6"/>
                                            </p:txEl>
                                          </p:spTgt>
                                        </p:tgtEl>
                                        <p:attrNameLst>
                                          <p:attrName>style.visibility</p:attrName>
                                        </p:attrNameLst>
                                      </p:cBhvr>
                                      <p:to>
                                        <p:strVal val="visible"/>
                                      </p:to>
                                    </p:set>
                                    <p:animEffect transition="in" filter="fade">
                                      <p:cBhvr>
                                        <p:cTn id="32" dur="500"/>
                                        <p:tgtEl>
                                          <p:spTgt spid="17411">
                                            <p:txEl>
                                              <p:pRg st="6" end="6"/>
                                            </p:txEl>
                                          </p:spTgt>
                                        </p:tgtEl>
                                      </p:cBhvr>
                                    </p:animEffect>
                                  </p:childTnLst>
                                </p:cTn>
                              </p:par>
                            </p:childTnLst>
                          </p:cTn>
                        </p:par>
                        <p:par>
                          <p:cTn id="33" fill="hold" nodeType="afterGroup">
                            <p:stCondLst>
                              <p:cond delay="3000"/>
                            </p:stCondLst>
                            <p:childTnLst>
                              <p:par>
                                <p:cTn id="34" presetID="10" presetClass="entr" presetSubtype="0" fill="hold" nodeType="afterEffect">
                                  <p:stCondLst>
                                    <p:cond delay="0"/>
                                  </p:stCondLst>
                                  <p:childTnLst>
                                    <p:set>
                                      <p:cBhvr>
                                        <p:cTn id="35" dur="1" fill="hold">
                                          <p:stCondLst>
                                            <p:cond delay="0"/>
                                          </p:stCondLst>
                                        </p:cTn>
                                        <p:tgtEl>
                                          <p:spTgt spid="17411">
                                            <p:txEl>
                                              <p:pRg st="7" end="7"/>
                                            </p:txEl>
                                          </p:spTgt>
                                        </p:tgtEl>
                                        <p:attrNameLst>
                                          <p:attrName>style.visibility</p:attrName>
                                        </p:attrNameLst>
                                      </p:cBhvr>
                                      <p:to>
                                        <p:strVal val="visible"/>
                                      </p:to>
                                    </p:set>
                                    <p:animEffect transition="in" filter="fade">
                                      <p:cBhvr>
                                        <p:cTn id="36" dur="500"/>
                                        <p:tgtEl>
                                          <p:spTgt spid="17411">
                                            <p:txEl>
                                              <p:pRg st="7" end="7"/>
                                            </p:txEl>
                                          </p:spTgt>
                                        </p:tgtEl>
                                      </p:cBhvr>
                                    </p:animEffect>
                                  </p:childTnLst>
                                </p:cTn>
                              </p:par>
                            </p:childTnLst>
                          </p:cTn>
                        </p:par>
                        <p:par>
                          <p:cTn id="37" fill="hold" nodeType="afterGroup">
                            <p:stCondLst>
                              <p:cond delay="3500"/>
                            </p:stCondLst>
                            <p:childTnLst>
                              <p:par>
                                <p:cTn id="38" presetID="10" presetClass="entr" presetSubtype="0" fill="hold" nodeType="afterEffect">
                                  <p:stCondLst>
                                    <p:cond delay="0"/>
                                  </p:stCondLst>
                                  <p:childTnLst>
                                    <p:set>
                                      <p:cBhvr>
                                        <p:cTn id="39" dur="1" fill="hold">
                                          <p:stCondLst>
                                            <p:cond delay="0"/>
                                          </p:stCondLst>
                                        </p:cTn>
                                        <p:tgtEl>
                                          <p:spTgt spid="17411">
                                            <p:txEl>
                                              <p:pRg st="9" end="9"/>
                                            </p:txEl>
                                          </p:spTgt>
                                        </p:tgtEl>
                                        <p:attrNameLst>
                                          <p:attrName>style.visibility</p:attrName>
                                        </p:attrNameLst>
                                      </p:cBhvr>
                                      <p:to>
                                        <p:strVal val="visible"/>
                                      </p:to>
                                    </p:set>
                                    <p:animEffect transition="in" filter="fade">
                                      <p:cBhvr>
                                        <p:cTn id="40"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altLang="en-US" smtClean="0">
                <a:latin typeface="Arial" charset="0"/>
                <a:cs typeface="Arial" charset="0"/>
              </a:rPr>
              <a:t>Deprivation?</a:t>
            </a:r>
          </a:p>
        </p:txBody>
      </p:sp>
      <p:sp>
        <p:nvSpPr>
          <p:cNvPr id="24579" name="Content Placeholder 2"/>
          <p:cNvSpPr>
            <a:spLocks noGrp="1"/>
          </p:cNvSpPr>
          <p:nvPr>
            <p:ph idx="1"/>
          </p:nvPr>
        </p:nvSpPr>
        <p:spPr/>
        <p:txBody>
          <a:bodyPr/>
          <a:lstStyle/>
          <a:p>
            <a:pPr marL="0" indent="0" eaLnBrk="1" hangingPunct="1">
              <a:buFont typeface="Wingdings" pitchFamily="2" charset="2"/>
              <a:buNone/>
            </a:pPr>
            <a:endParaRPr lang="en-GB" altLang="en-US" sz="2800"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GB" smtClean="0"/>
              <a:t>Is everybody going mad? - Prof. Ray Miller</a:t>
            </a:r>
            <a:endParaRPr lang="en-GB" dirty="0"/>
          </a:p>
        </p:txBody>
      </p:sp>
      <p:sp>
        <p:nvSpPr>
          <p:cNvPr id="6" name="Slide Number Placeholder 5"/>
          <p:cNvSpPr>
            <a:spLocks noGrp="1"/>
          </p:cNvSpPr>
          <p:nvPr>
            <p:ph type="sldNum" sz="quarter" idx="12"/>
          </p:nvPr>
        </p:nvSpPr>
        <p:spPr/>
        <p:txBody>
          <a:bodyPr/>
          <a:lstStyle/>
          <a:p>
            <a:pPr>
              <a:defRPr/>
            </a:pPr>
            <a:fld id="{E5424354-506D-457D-BB56-D19B4C433582}" type="slidenum">
              <a:rPr lang="en-GB" smtClean="0"/>
              <a:pPr>
                <a:defRPr/>
              </a:pPr>
              <a:t>23</a:t>
            </a:fld>
            <a:endParaRPr lang="en-GB" dirty="0"/>
          </a:p>
        </p:txBody>
      </p:sp>
      <p:pic>
        <p:nvPicPr>
          <p:cNvPr id="1843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663700"/>
            <a:ext cx="73279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altLang="en-US" smtClean="0">
                <a:latin typeface="Arial" charset="0"/>
                <a:cs typeface="Arial" charset="0"/>
              </a:rPr>
              <a:t>Medicalization of Distress</a:t>
            </a:r>
          </a:p>
        </p:txBody>
      </p:sp>
      <p:sp>
        <p:nvSpPr>
          <p:cNvPr id="3" name="Content Placeholder 2"/>
          <p:cNvSpPr>
            <a:spLocks noGrp="1"/>
          </p:cNvSpPr>
          <p:nvPr>
            <p:ph idx="1"/>
          </p:nvPr>
        </p:nvSpPr>
        <p:spPr/>
        <p:txBody>
          <a:bodyPr/>
          <a:lstStyle/>
          <a:p>
            <a:pPr eaLnBrk="1" hangingPunct="1"/>
            <a:r>
              <a:rPr lang="en-GB" altLang="en-US" sz="2800" smtClean="0">
                <a:latin typeface="Arial" charset="0"/>
                <a:cs typeface="Arial" charset="0"/>
              </a:rPr>
              <a:t>Influence of the Diagnostic and </a:t>
            </a:r>
            <a:br>
              <a:rPr lang="en-GB" altLang="en-US" sz="2800" smtClean="0">
                <a:latin typeface="Arial" charset="0"/>
                <a:cs typeface="Arial" charset="0"/>
              </a:rPr>
            </a:br>
            <a:r>
              <a:rPr lang="en-GB" altLang="en-US" sz="2800" smtClean="0">
                <a:latin typeface="Arial" charset="0"/>
                <a:cs typeface="Arial" charset="0"/>
              </a:rPr>
              <a:t>Statistical Manual for Mental </a:t>
            </a:r>
            <a:br>
              <a:rPr lang="en-GB" altLang="en-US" sz="2800" smtClean="0">
                <a:latin typeface="Arial" charset="0"/>
                <a:cs typeface="Arial" charset="0"/>
              </a:rPr>
            </a:br>
            <a:r>
              <a:rPr lang="en-GB" altLang="en-US" sz="2800" smtClean="0">
                <a:latin typeface="Arial" charset="0"/>
                <a:cs typeface="Arial" charset="0"/>
              </a:rPr>
              <a:t>Disorders (DSM)</a:t>
            </a:r>
          </a:p>
          <a:p>
            <a:pPr eaLnBrk="1" hangingPunct="1"/>
            <a:r>
              <a:rPr lang="en-GB" altLang="en-US" sz="2800" smtClean="0">
                <a:latin typeface="Arial" charset="0"/>
                <a:cs typeface="Arial" charset="0"/>
              </a:rPr>
              <a:t>Produced by the American </a:t>
            </a:r>
            <a:br>
              <a:rPr lang="en-GB" altLang="en-US" sz="2800" smtClean="0">
                <a:latin typeface="Arial" charset="0"/>
                <a:cs typeface="Arial" charset="0"/>
              </a:rPr>
            </a:br>
            <a:r>
              <a:rPr lang="en-GB" altLang="en-US" sz="2800" smtClean="0">
                <a:latin typeface="Arial" charset="0"/>
                <a:cs typeface="Arial" charset="0"/>
              </a:rPr>
              <a:t>Psychiatric Association (APA)</a:t>
            </a:r>
          </a:p>
          <a:p>
            <a:pPr eaLnBrk="1" hangingPunct="1"/>
            <a:r>
              <a:rPr lang="en-GB" altLang="en-US" sz="2800" smtClean="0">
                <a:latin typeface="Arial" charset="0"/>
                <a:cs typeface="Arial" charset="0"/>
              </a:rPr>
              <a:t>5</a:t>
            </a:r>
            <a:r>
              <a:rPr lang="en-GB" altLang="en-US" sz="2800" baseline="30000" smtClean="0">
                <a:latin typeface="Arial" charset="0"/>
                <a:cs typeface="Arial" charset="0"/>
              </a:rPr>
              <a:t>th</a:t>
            </a:r>
            <a:r>
              <a:rPr lang="en-GB" altLang="en-US" sz="2800" smtClean="0">
                <a:latin typeface="Arial" charset="0"/>
                <a:cs typeface="Arial" charset="0"/>
              </a:rPr>
              <a:t> Edition due out in May</a:t>
            </a:r>
          </a:p>
          <a:p>
            <a:pPr eaLnBrk="1" hangingPunct="1"/>
            <a:r>
              <a:rPr lang="en-GB" altLang="en-US" sz="2800" smtClean="0">
                <a:latin typeface="Arial" charset="0"/>
                <a:cs typeface="Arial" charset="0"/>
              </a:rPr>
              <a:t>Criticised for poor evidence basis for diagnoses and strong pressure from health insurance and drug companies (and patients like labels too!)</a:t>
            </a:r>
          </a:p>
        </p:txBody>
      </p:sp>
      <p:sp>
        <p:nvSpPr>
          <p:cNvPr id="4" name="Footer Placeholder 3"/>
          <p:cNvSpPr>
            <a:spLocks noGrp="1"/>
          </p:cNvSpPr>
          <p:nvPr>
            <p:ph type="ftr" sz="quarter" idx="11"/>
          </p:nvPr>
        </p:nvSpPr>
        <p:spPr/>
        <p:txBody>
          <a:bodyPr/>
          <a:lstStyle/>
          <a:p>
            <a:pPr>
              <a:defRPr/>
            </a:pPr>
            <a:r>
              <a:rPr lang="en-GB" smtClean="0"/>
              <a:t>Is everybody going mad? - Prof. Ray Miller</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1628775"/>
            <a:ext cx="35210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CCDE355-A34D-4327-8394-2B7FAF000087}" type="slidenum">
              <a:rPr lang="en-GB" smtClean="0"/>
              <a:pPr>
                <a:defRPr/>
              </a:pPr>
              <a:t>24</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altLang="en-US" smtClean="0">
                <a:latin typeface="Arial" charset="0"/>
                <a:cs typeface="Arial" charset="0"/>
              </a:rPr>
              <a:t>DSM-V</a:t>
            </a:r>
          </a:p>
        </p:txBody>
      </p:sp>
      <p:sp>
        <p:nvSpPr>
          <p:cNvPr id="3" name="Content Placeholder 2"/>
          <p:cNvSpPr>
            <a:spLocks noGrp="1"/>
          </p:cNvSpPr>
          <p:nvPr>
            <p:ph idx="1"/>
          </p:nvPr>
        </p:nvSpPr>
        <p:spPr>
          <a:xfrm>
            <a:off x="468313" y="1627188"/>
            <a:ext cx="8229600" cy="4525962"/>
          </a:xfrm>
        </p:spPr>
        <p:txBody>
          <a:bodyPr>
            <a:normAutofit fontScale="70000" lnSpcReduction="20000"/>
          </a:bodyPr>
          <a:lstStyle/>
          <a:p>
            <a:pPr eaLnBrk="1" hangingPunct="1">
              <a:defRPr/>
            </a:pPr>
            <a:r>
              <a:rPr lang="en-GB" sz="3100" dirty="0" smtClean="0"/>
              <a:t>Previously, </a:t>
            </a:r>
            <a:r>
              <a:rPr lang="en-GB" sz="3100" dirty="0"/>
              <a:t>a person who had recently lost a loved one and was suffering low moods would be seen as experiencing </a:t>
            </a:r>
            <a:r>
              <a:rPr lang="en-GB" sz="3100" dirty="0" smtClean="0"/>
              <a:t>normal bereavement. DSM-V </a:t>
            </a:r>
            <a:r>
              <a:rPr lang="en-GB" sz="3100" dirty="0"/>
              <a:t>criteria </a:t>
            </a:r>
            <a:r>
              <a:rPr lang="en-GB" sz="3100" dirty="0" smtClean="0"/>
              <a:t>ignore </a:t>
            </a:r>
            <a:r>
              <a:rPr lang="en-GB" sz="3100" dirty="0"/>
              <a:t>the death, look only at the symptoms, and </a:t>
            </a:r>
            <a:r>
              <a:rPr lang="en-GB" sz="3100" dirty="0" smtClean="0"/>
              <a:t>diagnose a </a:t>
            </a:r>
            <a:r>
              <a:rPr lang="en-GB" sz="3100" dirty="0"/>
              <a:t>depressive illness</a:t>
            </a:r>
            <a:r>
              <a:rPr lang="en-GB" sz="3100" dirty="0" smtClean="0"/>
              <a:t>.</a:t>
            </a:r>
          </a:p>
          <a:p>
            <a:pPr eaLnBrk="1" hangingPunct="1">
              <a:defRPr/>
            </a:pPr>
            <a:endParaRPr lang="en-GB" sz="1700" dirty="0"/>
          </a:p>
          <a:p>
            <a:pPr eaLnBrk="1" hangingPunct="1">
              <a:defRPr/>
            </a:pPr>
            <a:r>
              <a:rPr lang="en-GB" sz="3100" dirty="0"/>
              <a:t>Other examples of diagnoses cited by experts as problematic </a:t>
            </a:r>
            <a:r>
              <a:rPr lang="en-GB" sz="3100" dirty="0" smtClean="0"/>
              <a:t>include “premenstrual </a:t>
            </a:r>
            <a:r>
              <a:rPr lang="en-GB" sz="3100" dirty="0" err="1" smtClean="0"/>
              <a:t>dysphoric</a:t>
            </a:r>
            <a:r>
              <a:rPr lang="en-GB" sz="3100" dirty="0" smtClean="0"/>
              <a:t> disorder”, “internet </a:t>
            </a:r>
            <a:r>
              <a:rPr lang="en-GB" sz="3100" dirty="0"/>
              <a:t>addiction </a:t>
            </a:r>
            <a:r>
              <a:rPr lang="en-GB" sz="3100" dirty="0" smtClean="0"/>
              <a:t>disorder” and “mild neurocognitive </a:t>
            </a:r>
            <a:r>
              <a:rPr lang="en-GB" sz="3100" dirty="0"/>
              <a:t>d</a:t>
            </a:r>
            <a:r>
              <a:rPr lang="en-GB" sz="3100" dirty="0" smtClean="0"/>
              <a:t>isorder” </a:t>
            </a:r>
          </a:p>
          <a:p>
            <a:pPr eaLnBrk="1" hangingPunct="1">
              <a:defRPr/>
            </a:pPr>
            <a:endParaRPr lang="en-GB" sz="1700" dirty="0" smtClean="0"/>
          </a:p>
          <a:p>
            <a:pPr eaLnBrk="1" hangingPunct="1">
              <a:defRPr/>
            </a:pPr>
            <a:r>
              <a:rPr lang="en-GB" sz="3100" dirty="0" smtClean="0"/>
              <a:t>“Oppositional </a:t>
            </a:r>
            <a:r>
              <a:rPr lang="en-GB" sz="3100" dirty="0"/>
              <a:t>defiant </a:t>
            </a:r>
            <a:r>
              <a:rPr lang="en-GB" sz="3100" dirty="0" smtClean="0"/>
              <a:t>disorder” </a:t>
            </a:r>
            <a:r>
              <a:rPr lang="en-GB" sz="3100" dirty="0"/>
              <a:t>- a condition in which a child </a:t>
            </a:r>
            <a:r>
              <a:rPr lang="en-GB" sz="3100" dirty="0" smtClean="0"/>
              <a:t>“actively </a:t>
            </a:r>
            <a:r>
              <a:rPr lang="en-GB" sz="3100" dirty="0"/>
              <a:t>defies or refuses to comply with adults' requests or </a:t>
            </a:r>
            <a:r>
              <a:rPr lang="en-GB" sz="3100" dirty="0" smtClean="0"/>
              <a:t>rules” </a:t>
            </a:r>
            <a:r>
              <a:rPr lang="en-GB" sz="3100" dirty="0"/>
              <a:t>and </a:t>
            </a:r>
            <a:r>
              <a:rPr lang="en-GB" sz="3100" dirty="0" smtClean="0"/>
              <a:t>“performs </a:t>
            </a:r>
            <a:r>
              <a:rPr lang="en-GB" sz="3100" dirty="0"/>
              <a:t>deliberate actions to annoy </a:t>
            </a:r>
            <a:r>
              <a:rPr lang="en-GB" sz="3100" dirty="0" smtClean="0"/>
              <a:t>others”.</a:t>
            </a:r>
          </a:p>
          <a:p>
            <a:pPr eaLnBrk="1" hangingPunct="1">
              <a:defRPr/>
            </a:pPr>
            <a:endParaRPr lang="en-GB" sz="1700" dirty="0"/>
          </a:p>
          <a:p>
            <a:pPr eaLnBrk="1" hangingPunct="1">
              <a:defRPr/>
            </a:pPr>
            <a:r>
              <a:rPr lang="en-GB" sz="3100" dirty="0" smtClean="0"/>
              <a:t>That </a:t>
            </a:r>
            <a:r>
              <a:rPr lang="en-GB" sz="3100" dirty="0"/>
              <a:t>basically means children who say 'no' to their parents more than </a:t>
            </a:r>
            <a:r>
              <a:rPr lang="en-GB" sz="3100" dirty="0" smtClean="0"/>
              <a:t>once a week for six months. On </a:t>
            </a:r>
            <a:r>
              <a:rPr lang="en-GB" sz="3100" dirty="0"/>
              <a:t>that criteria, many of us would have to say our children </a:t>
            </a:r>
            <a:r>
              <a:rPr lang="en-GB" sz="3100" dirty="0" smtClean="0"/>
              <a:t>have a mental disorder.</a:t>
            </a:r>
          </a:p>
          <a:p>
            <a:pPr eaLnBrk="1" hangingPunct="1">
              <a:defRPr/>
            </a:pPr>
            <a:endParaRPr lang="en-GB" dirty="0"/>
          </a:p>
          <a:p>
            <a:pPr eaLnBrk="1" hangingPunct="1">
              <a:defRPr/>
            </a:pPr>
            <a:endParaRPr lang="en-GB" dirty="0"/>
          </a:p>
        </p:txBody>
      </p:sp>
      <p:sp>
        <p:nvSpPr>
          <p:cNvPr id="4" name="Footer Placeholder 3"/>
          <p:cNvSpPr>
            <a:spLocks noGrp="1"/>
          </p:cNvSpPr>
          <p:nvPr>
            <p:ph type="ftr" sz="quarter" idx="11"/>
          </p:nvPr>
        </p:nvSpPr>
        <p:spPr/>
        <p:txBody>
          <a:bodyPr/>
          <a:lstStyle/>
          <a:p>
            <a:pPr>
              <a:defRPr/>
            </a:pPr>
            <a:r>
              <a:rPr lang="en-GB" smtClean="0"/>
              <a:t>Is everybody going mad? - Prof. Ray Miller</a:t>
            </a:r>
            <a:endParaRPr lang="en-GB" dirty="0"/>
          </a:p>
        </p:txBody>
      </p:sp>
      <p:sp>
        <p:nvSpPr>
          <p:cNvPr id="2" name="Slide Number Placeholder 1"/>
          <p:cNvSpPr>
            <a:spLocks noGrp="1"/>
          </p:cNvSpPr>
          <p:nvPr>
            <p:ph type="sldNum" sz="quarter" idx="12"/>
          </p:nvPr>
        </p:nvSpPr>
        <p:spPr/>
        <p:txBody>
          <a:bodyPr/>
          <a:lstStyle/>
          <a:p>
            <a:pPr>
              <a:defRPr/>
            </a:pPr>
            <a:fld id="{9DADA6D5-2FA3-4CA6-BB55-073361D9C488}" type="slidenum">
              <a:rPr lang="en-GB" smtClean="0"/>
              <a:pPr>
                <a:defRPr/>
              </a:pPr>
              <a:t>25</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l" eaLnBrk="1" hangingPunct="1"/>
            <a:r>
              <a:rPr lang="en-GB" altLang="en-US" smtClean="0">
                <a:latin typeface="Arial" charset="0"/>
                <a:cs typeface="Arial" charset="0"/>
              </a:rPr>
              <a:t>          BPS      Objections</a:t>
            </a:r>
          </a:p>
        </p:txBody>
      </p:sp>
      <p:sp>
        <p:nvSpPr>
          <p:cNvPr id="3" name="Content Placeholder 2"/>
          <p:cNvSpPr>
            <a:spLocks noGrp="1"/>
          </p:cNvSpPr>
          <p:nvPr>
            <p:ph idx="1"/>
          </p:nvPr>
        </p:nvSpPr>
        <p:spPr/>
        <p:txBody>
          <a:bodyPr/>
          <a:lstStyle/>
          <a:p>
            <a:pPr eaLnBrk="1" hangingPunct="1"/>
            <a:r>
              <a:rPr lang="en-GB" altLang="en-US" sz="2400" smtClean="0">
                <a:latin typeface="Arial" charset="0"/>
                <a:cs typeface="Arial" charset="0"/>
              </a:rPr>
              <a:t>A major concern … is that the proposed revisions include lowering diagnostic thresholds across a range of disorders. It is feared that this could lead to medical explanations being applied to normal experiences, and also to the unnecessary use of potentially harmful interventions.</a:t>
            </a:r>
          </a:p>
          <a:p>
            <a:pPr eaLnBrk="1" hangingPunct="1"/>
            <a:endParaRPr lang="en-GB" altLang="en-US" sz="2400" smtClean="0">
              <a:latin typeface="Arial" charset="0"/>
              <a:cs typeface="Arial" charset="0"/>
            </a:endParaRPr>
          </a:p>
          <a:p>
            <a:pPr eaLnBrk="1" hangingPunct="1"/>
            <a:r>
              <a:rPr lang="en-GB" altLang="en-US" sz="2400" smtClean="0">
                <a:latin typeface="Arial" charset="0"/>
                <a:cs typeface="Arial" charset="0"/>
              </a:rPr>
              <a:t>The Society shares concerns about any unsubstantiated shift in emphasis towards biological factors and in particular the entirely unjustified assertion that all mental disorders represent some form of biological dysfunction.</a:t>
            </a:r>
          </a:p>
        </p:txBody>
      </p:sp>
      <p:sp>
        <p:nvSpPr>
          <p:cNvPr id="4" name="Footer Placeholder 3"/>
          <p:cNvSpPr>
            <a:spLocks noGrp="1"/>
          </p:cNvSpPr>
          <p:nvPr>
            <p:ph type="ftr" sz="quarter" idx="11"/>
          </p:nvPr>
        </p:nvSpPr>
        <p:spPr/>
        <p:txBody>
          <a:bodyPr/>
          <a:lstStyle/>
          <a:p>
            <a:pPr>
              <a:defRPr/>
            </a:pPr>
            <a:r>
              <a:rPr lang="en-GB" smtClean="0"/>
              <a:t>Is everybody going mad? - Prof. Ray Miller</a:t>
            </a:r>
            <a:endParaRPr lang="en-GB" dirty="0"/>
          </a:p>
        </p:txBody>
      </p:sp>
      <p:sp>
        <p:nvSpPr>
          <p:cNvPr id="6" name="Rounded Rectangle 5"/>
          <p:cNvSpPr/>
          <p:nvPr/>
        </p:nvSpPr>
        <p:spPr>
          <a:xfrm>
            <a:off x="323850" y="260350"/>
            <a:ext cx="2881313" cy="9366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765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688" y="328613"/>
            <a:ext cx="268763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A096841-60E6-4EA5-A797-9D5CD63E2DBD}" type="slidenum">
              <a:rPr lang="en-GB" smtClean="0"/>
              <a:pPr>
                <a:defRPr/>
              </a:pPr>
              <a:t>26</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altLang="en-US" smtClean="0">
                <a:latin typeface="Arial" charset="0"/>
                <a:cs typeface="Arial" charset="0"/>
              </a:rPr>
              <a:t>Diminished responsibility?</a:t>
            </a:r>
          </a:p>
        </p:txBody>
      </p:sp>
      <p:sp>
        <p:nvSpPr>
          <p:cNvPr id="24579" name="Content Placeholder 2"/>
          <p:cNvSpPr>
            <a:spLocks noGrp="1"/>
          </p:cNvSpPr>
          <p:nvPr>
            <p:ph idx="1"/>
          </p:nvPr>
        </p:nvSpPr>
        <p:spPr/>
        <p:txBody>
          <a:bodyPr/>
          <a:lstStyle/>
          <a:p>
            <a:pPr marL="0" indent="0" eaLnBrk="1" hangingPunct="1">
              <a:buFont typeface="Wingdings" pitchFamily="2" charset="2"/>
              <a:buNone/>
            </a:pPr>
            <a:r>
              <a:rPr lang="en-GB" altLang="en-US" smtClean="0">
                <a:latin typeface="Arial" charset="0"/>
                <a:cs typeface="Arial" charset="0"/>
              </a:rPr>
              <a:t>“GPs need ‘to do something’ for patients”</a:t>
            </a:r>
          </a:p>
          <a:p>
            <a:pPr lvl="1" eaLnBrk="1" hangingPunct="1"/>
            <a:r>
              <a:rPr lang="en-GB" altLang="en-US" smtClean="0">
                <a:latin typeface="Arial" charset="0"/>
                <a:cs typeface="Arial" charset="0"/>
              </a:rPr>
              <a:t>Increasing expectations of ‘happiness’ as opposed to contentment or well-being</a:t>
            </a:r>
          </a:p>
          <a:p>
            <a:pPr lvl="1" eaLnBrk="1" hangingPunct="1"/>
            <a:r>
              <a:rPr lang="en-GB" altLang="en-US" smtClean="0">
                <a:latin typeface="Arial" charset="0"/>
                <a:cs typeface="Arial" charset="0"/>
              </a:rPr>
              <a:t>Increasing expectations of entitlement</a:t>
            </a:r>
          </a:p>
          <a:p>
            <a:pPr lvl="1" eaLnBrk="1" hangingPunct="1"/>
            <a:r>
              <a:rPr lang="en-GB" altLang="en-US" smtClean="0">
                <a:latin typeface="Arial" charset="0"/>
                <a:cs typeface="Arial" charset="0"/>
              </a:rPr>
              <a:t>Increasing reliance on ‘medical’ explanations and interventions</a:t>
            </a:r>
          </a:p>
          <a:p>
            <a:pPr lvl="1" eaLnBrk="1" hangingPunct="1"/>
            <a:r>
              <a:rPr lang="en-GB" altLang="en-US" smtClean="0">
                <a:latin typeface="Arial" charset="0"/>
                <a:cs typeface="Arial" charset="0"/>
              </a:rPr>
              <a:t>Part of the problem, not the solution</a:t>
            </a:r>
          </a:p>
          <a:p>
            <a:pPr lvl="1" eaLnBrk="1" hangingPunct="1"/>
            <a:r>
              <a:rPr lang="en-GB" altLang="en-US" smtClean="0">
                <a:latin typeface="Arial" charset="0"/>
                <a:cs typeface="Arial" charset="0"/>
              </a:rPr>
              <a:t>Reduced self reliance and resilience</a:t>
            </a:r>
          </a:p>
        </p:txBody>
      </p:sp>
      <p:sp>
        <p:nvSpPr>
          <p:cNvPr id="5" name="Footer Placeholder 4"/>
          <p:cNvSpPr>
            <a:spLocks noGrp="1"/>
          </p:cNvSpPr>
          <p:nvPr>
            <p:ph type="ftr" sz="quarter" idx="11"/>
          </p:nvPr>
        </p:nvSpPr>
        <p:spPr/>
        <p:txBody>
          <a:bodyPr/>
          <a:lstStyle/>
          <a:p>
            <a:pPr>
              <a:defRPr/>
            </a:pPr>
            <a:r>
              <a:rPr lang="en-GB" smtClean="0"/>
              <a:t>Is everybody going mad? - Prof. Ray Miller</a:t>
            </a:r>
            <a:endParaRPr lang="en-GB" dirty="0"/>
          </a:p>
        </p:txBody>
      </p:sp>
      <p:sp>
        <p:nvSpPr>
          <p:cNvPr id="6" name="Slide Number Placeholder 5"/>
          <p:cNvSpPr>
            <a:spLocks noGrp="1"/>
          </p:cNvSpPr>
          <p:nvPr>
            <p:ph type="sldNum" sz="quarter" idx="12"/>
          </p:nvPr>
        </p:nvSpPr>
        <p:spPr/>
        <p:txBody>
          <a:bodyPr/>
          <a:lstStyle/>
          <a:p>
            <a:pPr>
              <a:defRPr/>
            </a:pPr>
            <a:fld id="{22EB1B95-E61D-45C3-A3CF-4CAA308E3E6B}" type="slidenum">
              <a:rPr lang="en-GB" smtClean="0"/>
              <a:pPr>
                <a:defRPr/>
              </a:pPr>
              <a:t>27</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5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500"/>
                                        <p:tgtEl>
                                          <p:spTgt spid="245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fade">
                                      <p:cBhvr>
                                        <p:cTn id="32"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altLang="en-US" smtClean="0">
                <a:latin typeface="Arial" charset="0"/>
                <a:cs typeface="Arial" charset="0"/>
              </a:rPr>
              <a:t>Other – Self Attributions</a:t>
            </a:r>
          </a:p>
        </p:txBody>
      </p:sp>
      <p:sp>
        <p:nvSpPr>
          <p:cNvPr id="25603" name="Content Placeholder 2"/>
          <p:cNvSpPr>
            <a:spLocks noGrp="1"/>
          </p:cNvSpPr>
          <p:nvPr>
            <p:ph idx="1"/>
          </p:nvPr>
        </p:nvSpPr>
        <p:spPr/>
        <p:txBody>
          <a:bodyPr/>
          <a:lstStyle/>
          <a:p>
            <a:pPr eaLnBrk="1" hangingPunct="1"/>
            <a:r>
              <a:rPr lang="en-GB" altLang="en-US" sz="2800" b="1" smtClean="0">
                <a:latin typeface="Arial" charset="0"/>
                <a:cs typeface="Arial" charset="0"/>
              </a:rPr>
              <a:t>Other</a:t>
            </a:r>
            <a:r>
              <a:rPr lang="en-GB" altLang="en-US" sz="2800" smtClean="0">
                <a:latin typeface="Arial" charset="0"/>
                <a:cs typeface="Arial" charset="0"/>
              </a:rPr>
              <a:t> – if the other person is struggling or failing and engaging in poorly adaptive health, mental health or social behaviours then it is because of basic flaws in their character and personality.</a:t>
            </a:r>
          </a:p>
          <a:p>
            <a:pPr eaLnBrk="1" hangingPunct="1"/>
            <a:endParaRPr lang="en-GB" altLang="en-US" sz="2800" smtClean="0">
              <a:latin typeface="Arial" charset="0"/>
              <a:cs typeface="Arial" charset="0"/>
            </a:endParaRPr>
          </a:p>
          <a:p>
            <a:pPr eaLnBrk="1" hangingPunct="1"/>
            <a:r>
              <a:rPr lang="en-GB" altLang="en-US" sz="2800" b="1" smtClean="0">
                <a:latin typeface="Arial" charset="0"/>
                <a:cs typeface="Arial" charset="0"/>
              </a:rPr>
              <a:t>Self</a:t>
            </a:r>
            <a:r>
              <a:rPr lang="en-GB" altLang="en-US" sz="2800" smtClean="0">
                <a:latin typeface="Arial" charset="0"/>
                <a:cs typeface="Arial" charset="0"/>
              </a:rPr>
              <a:t> – if I am struggling or failing it is because of my poor circumstances, deprived upbringing, genetic deficits, economic disadvantage or just the fact that life is sometimes very unfair. </a:t>
            </a:r>
          </a:p>
        </p:txBody>
      </p:sp>
      <p:sp>
        <p:nvSpPr>
          <p:cNvPr id="5" name="Footer Placeholder 4"/>
          <p:cNvSpPr>
            <a:spLocks noGrp="1"/>
          </p:cNvSpPr>
          <p:nvPr>
            <p:ph type="ftr" sz="quarter" idx="11"/>
          </p:nvPr>
        </p:nvSpPr>
        <p:spPr/>
        <p:txBody>
          <a:bodyPr/>
          <a:lstStyle/>
          <a:p>
            <a:pPr>
              <a:defRPr/>
            </a:pPr>
            <a:r>
              <a:rPr lang="en-GB" smtClean="0"/>
              <a:t>Is everybody going mad? - Prof. Ray Miller</a:t>
            </a:r>
            <a:endParaRPr lang="en-GB" dirty="0"/>
          </a:p>
        </p:txBody>
      </p:sp>
      <p:sp>
        <p:nvSpPr>
          <p:cNvPr id="6" name="Slide Number Placeholder 5"/>
          <p:cNvSpPr>
            <a:spLocks noGrp="1"/>
          </p:cNvSpPr>
          <p:nvPr>
            <p:ph type="sldNum" sz="quarter" idx="12"/>
          </p:nvPr>
        </p:nvSpPr>
        <p:spPr/>
        <p:txBody>
          <a:bodyPr/>
          <a:lstStyle/>
          <a:p>
            <a:pPr>
              <a:defRPr/>
            </a:pPr>
            <a:fld id="{7E3D8D8A-C952-44E3-9F4D-E98251C3BBA3}" type="slidenum">
              <a:rPr lang="en-GB" smtClean="0"/>
              <a:pPr>
                <a:defRPr/>
              </a:pPr>
              <a:t>28</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fade">
                                      <p:cBhvr>
                                        <p:cTn id="12"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en-US" smtClean="0">
                <a:latin typeface="Arial" charset="0"/>
                <a:cs typeface="Arial" charset="0"/>
              </a:rPr>
              <a:t>What is normal?</a:t>
            </a:r>
          </a:p>
        </p:txBody>
      </p:sp>
      <p:sp>
        <p:nvSpPr>
          <p:cNvPr id="19459" name="Rectangle 3"/>
          <p:cNvSpPr>
            <a:spLocks noGrp="1" noChangeArrowheads="1"/>
          </p:cNvSpPr>
          <p:nvPr>
            <p:ph type="body" idx="1"/>
          </p:nvPr>
        </p:nvSpPr>
        <p:spPr>
          <a:xfrm>
            <a:off x="468313" y="1627188"/>
            <a:ext cx="8229600" cy="4713287"/>
          </a:xfrm>
        </p:spPr>
        <p:txBody>
          <a:bodyPr/>
          <a:lstStyle/>
          <a:p>
            <a:pPr eaLnBrk="1" hangingPunct="1">
              <a:lnSpc>
                <a:spcPct val="80000"/>
              </a:lnSpc>
              <a:buFontTx/>
              <a:buNone/>
            </a:pPr>
            <a:r>
              <a:rPr lang="en-GB" altLang="en-US" sz="2400" smtClean="0">
                <a:latin typeface="Arial" charset="0"/>
                <a:cs typeface="Arial" charset="0"/>
              </a:rPr>
              <a:t>	Life doesn’t always go smoothly. There are times when we all have to face difficulties, distress and pain; both physical and emotional. That’s normal. </a:t>
            </a:r>
          </a:p>
          <a:p>
            <a:pPr eaLnBrk="1" hangingPunct="1">
              <a:lnSpc>
                <a:spcPct val="80000"/>
              </a:lnSpc>
            </a:pPr>
            <a:endParaRPr lang="en-GB" altLang="en-US" sz="1200" smtClean="0">
              <a:latin typeface="Arial" charset="0"/>
              <a:cs typeface="Arial" charset="0"/>
            </a:endParaRPr>
          </a:p>
          <a:p>
            <a:pPr eaLnBrk="1" hangingPunct="1">
              <a:lnSpc>
                <a:spcPct val="80000"/>
              </a:lnSpc>
              <a:buFontTx/>
              <a:buNone/>
            </a:pPr>
            <a:r>
              <a:rPr lang="en-GB" altLang="en-US" sz="2400" smtClean="0">
                <a:latin typeface="Arial" charset="0"/>
                <a:cs typeface="Arial" charset="0"/>
              </a:rPr>
              <a:t>	But as Winston Churchill once said: </a:t>
            </a:r>
          </a:p>
          <a:p>
            <a:pPr algn="ctr" eaLnBrk="1" hangingPunct="1">
              <a:lnSpc>
                <a:spcPct val="80000"/>
              </a:lnSpc>
              <a:buFontTx/>
              <a:buNone/>
            </a:pPr>
            <a:r>
              <a:rPr lang="en-GB" altLang="en-US" sz="2400" b="1" smtClean="0">
                <a:latin typeface="Arial" charset="0"/>
                <a:cs typeface="Arial" charset="0"/>
              </a:rPr>
              <a:t>	“If you are going through Hell, keep going.”</a:t>
            </a:r>
            <a:r>
              <a:rPr lang="en-GB" altLang="en-US" sz="2400" smtClean="0">
                <a:latin typeface="Arial" charset="0"/>
                <a:cs typeface="Arial" charset="0"/>
              </a:rPr>
              <a:t> </a:t>
            </a:r>
          </a:p>
          <a:p>
            <a:pPr eaLnBrk="1" hangingPunct="1">
              <a:lnSpc>
                <a:spcPct val="80000"/>
              </a:lnSpc>
              <a:buFontTx/>
              <a:buNone/>
            </a:pPr>
            <a:r>
              <a:rPr lang="en-GB" altLang="en-US" sz="2400" smtClean="0">
                <a:latin typeface="Arial" charset="0"/>
                <a:cs typeface="Arial" charset="0"/>
              </a:rPr>
              <a:t>	There will be another side where you can come out and move on. </a:t>
            </a:r>
          </a:p>
          <a:p>
            <a:pPr eaLnBrk="1" hangingPunct="1">
              <a:lnSpc>
                <a:spcPct val="80000"/>
              </a:lnSpc>
            </a:pPr>
            <a:endParaRPr lang="en-GB" altLang="en-US" sz="1200" smtClean="0">
              <a:latin typeface="Arial" charset="0"/>
              <a:cs typeface="Arial" charset="0"/>
            </a:endParaRPr>
          </a:p>
          <a:p>
            <a:pPr eaLnBrk="1" hangingPunct="1">
              <a:lnSpc>
                <a:spcPct val="80000"/>
              </a:lnSpc>
              <a:buFontTx/>
              <a:buNone/>
            </a:pPr>
            <a:r>
              <a:rPr lang="en-GB" altLang="en-US" sz="2400" smtClean="0">
                <a:latin typeface="Arial" charset="0"/>
                <a:cs typeface="Arial" charset="0"/>
              </a:rPr>
              <a:t>	The philosopher Friedrich Nietzsche said: </a:t>
            </a:r>
          </a:p>
          <a:p>
            <a:pPr algn="ctr" eaLnBrk="1" hangingPunct="1">
              <a:lnSpc>
                <a:spcPct val="80000"/>
              </a:lnSpc>
              <a:buFontTx/>
              <a:buNone/>
            </a:pPr>
            <a:r>
              <a:rPr lang="en-GB" altLang="en-US" sz="2400" b="1" smtClean="0">
                <a:latin typeface="Arial" charset="0"/>
                <a:cs typeface="Arial" charset="0"/>
              </a:rPr>
              <a:t>	“That which does not kill us makes us stronger.”</a:t>
            </a:r>
            <a:r>
              <a:rPr lang="en-GB" altLang="en-US" sz="2400" smtClean="0">
                <a:latin typeface="Arial" charset="0"/>
                <a:cs typeface="Arial" charset="0"/>
              </a:rPr>
              <a:t> </a:t>
            </a:r>
          </a:p>
          <a:p>
            <a:pPr eaLnBrk="1" hangingPunct="1">
              <a:lnSpc>
                <a:spcPct val="80000"/>
              </a:lnSpc>
              <a:buFontTx/>
              <a:buNone/>
            </a:pPr>
            <a:r>
              <a:rPr lang="en-GB" altLang="en-US" sz="2400" smtClean="0">
                <a:latin typeface="Arial" charset="0"/>
                <a:cs typeface="Arial" charset="0"/>
              </a:rPr>
              <a:t>	If we learn from our experiences, we come out better able to deal with future problems.</a:t>
            </a:r>
          </a:p>
          <a:p>
            <a:pPr eaLnBrk="1" hangingPunct="1">
              <a:lnSpc>
                <a:spcPct val="80000"/>
              </a:lnSpc>
            </a:pPr>
            <a:endParaRPr lang="en-GB" altLang="en-US" sz="1200" smtClean="0">
              <a:latin typeface="Arial" charset="0"/>
              <a:cs typeface="Arial" charset="0"/>
            </a:endParaRPr>
          </a:p>
          <a:p>
            <a:pPr eaLnBrk="1" hangingPunct="1">
              <a:lnSpc>
                <a:spcPct val="80000"/>
              </a:lnSpc>
              <a:buFontTx/>
              <a:buNone/>
            </a:pPr>
            <a:r>
              <a:rPr lang="en-GB" altLang="en-US" sz="2400" smtClean="0">
                <a:latin typeface="Arial" charset="0"/>
                <a:cs typeface="Arial" charset="0"/>
              </a:rPr>
              <a:t>	Sometimes adversity is the stimulus for positive change.</a:t>
            </a:r>
          </a:p>
        </p:txBody>
      </p:sp>
      <p:pic>
        <p:nvPicPr>
          <p:cNvPr id="19461" name="Picture 5" descr="roller-coaster-md"/>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16632"/>
            <a:ext cx="1939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Is everybody going mad? - Prof. Ray Miller</a:t>
            </a:r>
            <a:endParaRPr lang="en-GB" dirty="0"/>
          </a:p>
        </p:txBody>
      </p:sp>
      <p:sp>
        <p:nvSpPr>
          <p:cNvPr id="3" name="Slide Number Placeholder 2"/>
          <p:cNvSpPr>
            <a:spLocks noGrp="1"/>
          </p:cNvSpPr>
          <p:nvPr>
            <p:ph type="sldNum" sz="quarter" idx="12"/>
          </p:nvPr>
        </p:nvSpPr>
        <p:spPr/>
        <p:txBody>
          <a:bodyPr/>
          <a:lstStyle/>
          <a:p>
            <a:pPr>
              <a:defRPr/>
            </a:pPr>
            <a:fld id="{11573598-6F4E-46E4-86B8-EC352828D0F8}" type="slidenum">
              <a:rPr lang="en-GB" smtClean="0"/>
              <a:pPr>
                <a:defRPr/>
              </a:pPr>
              <a:t>29</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5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10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1000"/>
                                        <p:tgtEl>
                                          <p:spTgt spid="19459">
                                            <p:txEl>
                                              <p:pRg st="2" end="2"/>
                                            </p:txEl>
                                          </p:spTgt>
                                        </p:tgtEl>
                                      </p:cBhvr>
                                    </p:animEffect>
                                  </p:child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animEffect transition="in" filter="fade">
                                      <p:cBhvr>
                                        <p:cTn id="21" dur="1000"/>
                                        <p:tgtEl>
                                          <p:spTgt spid="19459">
                                            <p:txEl>
                                              <p:pRg st="3" end="3"/>
                                            </p:txEl>
                                          </p:spTgt>
                                        </p:tgtEl>
                                      </p:cBhvr>
                                    </p:animEffect>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9459">
                                            <p:txEl>
                                              <p:pRg st="4" end="4"/>
                                            </p:txEl>
                                          </p:spTgt>
                                        </p:tgtEl>
                                        <p:attrNameLst>
                                          <p:attrName>style.visibility</p:attrName>
                                        </p:attrNameLst>
                                      </p:cBhvr>
                                      <p:to>
                                        <p:strVal val="visible"/>
                                      </p:to>
                                    </p:set>
                                    <p:animEffect transition="in" filter="fade">
                                      <p:cBhvr>
                                        <p:cTn id="25" dur="2000"/>
                                        <p:tgtEl>
                                          <p:spTgt spid="19459">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459">
                                            <p:txEl>
                                              <p:pRg st="6" end="6"/>
                                            </p:txEl>
                                          </p:spTgt>
                                        </p:tgtEl>
                                        <p:attrNameLst>
                                          <p:attrName>style.visibility</p:attrName>
                                        </p:attrNameLst>
                                      </p:cBhvr>
                                      <p:to>
                                        <p:strVal val="visible"/>
                                      </p:to>
                                    </p:set>
                                    <p:animEffect transition="in" filter="fade">
                                      <p:cBhvr>
                                        <p:cTn id="30" dur="1000"/>
                                        <p:tgtEl>
                                          <p:spTgt spid="19459">
                                            <p:txEl>
                                              <p:pRg st="6" end="6"/>
                                            </p:txEl>
                                          </p:spTgt>
                                        </p:tgtEl>
                                      </p:cBhvr>
                                    </p:animEffect>
                                  </p:childTnLst>
                                </p:cTn>
                              </p:par>
                            </p:childTnLst>
                          </p:cTn>
                        </p:par>
                        <p:par>
                          <p:cTn id="31" fill="hold" nodeType="afterGroup">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9459">
                                            <p:txEl>
                                              <p:pRg st="7" end="7"/>
                                            </p:txEl>
                                          </p:spTgt>
                                        </p:tgtEl>
                                        <p:attrNameLst>
                                          <p:attrName>style.visibility</p:attrName>
                                        </p:attrNameLst>
                                      </p:cBhvr>
                                      <p:to>
                                        <p:strVal val="visible"/>
                                      </p:to>
                                    </p:set>
                                    <p:animEffect transition="in" filter="fade">
                                      <p:cBhvr>
                                        <p:cTn id="34" dur="1000"/>
                                        <p:tgtEl>
                                          <p:spTgt spid="19459">
                                            <p:txEl>
                                              <p:pRg st="7" end="7"/>
                                            </p:txEl>
                                          </p:spTgt>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9459">
                                            <p:txEl>
                                              <p:pRg st="8" end="8"/>
                                            </p:txEl>
                                          </p:spTgt>
                                        </p:tgtEl>
                                        <p:attrNameLst>
                                          <p:attrName>style.visibility</p:attrName>
                                        </p:attrNameLst>
                                      </p:cBhvr>
                                      <p:to>
                                        <p:strVal val="visible"/>
                                      </p:to>
                                    </p:set>
                                    <p:animEffect transition="in" filter="fade">
                                      <p:cBhvr>
                                        <p:cTn id="38" dur="2000"/>
                                        <p:tgtEl>
                                          <p:spTgt spid="19459">
                                            <p:txEl>
                                              <p:pRg st="8" end="8"/>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459">
                                            <p:txEl>
                                              <p:pRg st="10" end="10"/>
                                            </p:txEl>
                                          </p:spTgt>
                                        </p:tgtEl>
                                        <p:attrNameLst>
                                          <p:attrName>style.visibility</p:attrName>
                                        </p:attrNameLst>
                                      </p:cBhvr>
                                      <p:to>
                                        <p:strVal val="visible"/>
                                      </p:to>
                                    </p:set>
                                    <p:animEffect transition="in" filter="fade">
                                      <p:cBhvr>
                                        <p:cTn id="43" dur="1000"/>
                                        <p:tgtEl>
                                          <p:spTgt spid="194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mtClean="0">
                <a:latin typeface="Arial" charset="0"/>
                <a:cs typeface="Arial" charset="0"/>
              </a:rPr>
              <a:t>Scottish Health Surveys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06450" y="1412875"/>
            <a:ext cx="3189288" cy="4525963"/>
          </a:xfrm>
        </p:spPr>
      </p:pic>
      <p:sp>
        <p:nvSpPr>
          <p:cNvPr id="4" name="Footer Placeholder 3"/>
          <p:cNvSpPr>
            <a:spLocks noGrp="1"/>
          </p:cNvSpPr>
          <p:nvPr>
            <p:ph type="ftr" sz="quarter" idx="11"/>
          </p:nvPr>
        </p:nvSpPr>
        <p:spPr/>
        <p:txBody>
          <a:bodyPr/>
          <a:lstStyle/>
          <a:p>
            <a:pPr>
              <a:defRPr/>
            </a:pPr>
            <a:r>
              <a:rPr lang="en-GB" smtClean="0"/>
              <a:t>Is everybody going mad? - Prof. Ray Miller</a:t>
            </a:r>
            <a:endParaRPr lang="en-GB" dirty="0"/>
          </a:p>
        </p:txBody>
      </p:sp>
      <p:sp>
        <p:nvSpPr>
          <p:cNvPr id="5" name="Slide Number Placeholder 4"/>
          <p:cNvSpPr>
            <a:spLocks noGrp="1"/>
          </p:cNvSpPr>
          <p:nvPr>
            <p:ph type="sldNum" sz="quarter" idx="12"/>
          </p:nvPr>
        </p:nvSpPr>
        <p:spPr/>
        <p:txBody>
          <a:bodyPr/>
          <a:lstStyle/>
          <a:p>
            <a:pPr>
              <a:defRPr/>
            </a:pPr>
            <a:fld id="{2AD7C107-DE76-4417-AEE1-C712E6EB5809}" type="slidenum">
              <a:rPr lang="en-GB" smtClean="0"/>
              <a:pPr>
                <a:defRPr/>
              </a:pPr>
              <a:t>3</a:t>
            </a:fld>
            <a:endParaRPr lang="en-GB" dirty="0"/>
          </a:p>
        </p:txBody>
      </p:sp>
      <p:sp>
        <p:nvSpPr>
          <p:cNvPr id="7" name="TextBox 6"/>
          <p:cNvSpPr txBox="1">
            <a:spLocks noChangeArrowheads="1"/>
          </p:cNvSpPr>
          <p:nvPr/>
        </p:nvSpPr>
        <p:spPr bwMode="auto">
          <a:xfrm>
            <a:off x="468313" y="5949950"/>
            <a:ext cx="8207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400">
                <a:solidFill>
                  <a:schemeClr val="bg1"/>
                </a:solidFill>
              </a:rPr>
              <a:t>(http://www.scotland.gov.uk/Topics/Statistics/Browse/Health/scottish-health-survey/Publications)</a:t>
            </a:r>
          </a:p>
          <a:p>
            <a:pPr algn="ctr" eaLnBrk="1" hangingPunct="1"/>
            <a:r>
              <a:rPr lang="en-GB" altLang="en-US" sz="1400">
                <a:solidFill>
                  <a:schemeClr val="bg1"/>
                </a:solidFill>
              </a:rPr>
              <a:t>(http://www.scotpho.org.uk/publications/reports-and-papers/887-scotlands-mental-health-adults-2012)</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7938" y="1438275"/>
            <a:ext cx="3228975"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appy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573213"/>
            <a:ext cx="611187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p:txBody>
          <a:bodyPr/>
          <a:lstStyle/>
          <a:p>
            <a:r>
              <a:rPr lang="en-GB" altLang="en-US" smtClean="0">
                <a:latin typeface="Arial" charset="0"/>
                <a:cs typeface="Arial" charset="0"/>
              </a:rPr>
              <a:t>Positive Psychology</a:t>
            </a:r>
          </a:p>
        </p:txBody>
      </p:sp>
      <p:sp>
        <p:nvSpPr>
          <p:cNvPr id="25603" name="Rectangle 3"/>
          <p:cNvSpPr>
            <a:spLocks noGrp="1" noChangeArrowheads="1"/>
          </p:cNvSpPr>
          <p:nvPr>
            <p:ph type="body" idx="1"/>
          </p:nvPr>
        </p:nvSpPr>
        <p:spPr>
          <a:xfrm>
            <a:off x="3563938" y="1600200"/>
            <a:ext cx="5122862" cy="4525963"/>
          </a:xfrm>
          <a:solidFill>
            <a:srgbClr val="002060">
              <a:alpha val="70195"/>
            </a:srgbClr>
          </a:solidFill>
        </p:spPr>
        <p:txBody>
          <a:bodyPr/>
          <a:lstStyle/>
          <a:p>
            <a:pPr marL="0" indent="0">
              <a:buFont typeface="Wingdings" pitchFamily="2" charset="2"/>
              <a:buNone/>
            </a:pPr>
            <a:r>
              <a:rPr lang="en-GB" altLang="en-US" sz="2200" smtClean="0">
                <a:latin typeface="Arial" charset="0"/>
                <a:cs typeface="Arial" charset="0"/>
              </a:rPr>
              <a:t>Positive psychology is a recent branch of psychology whose purpose was summed up in 1998 by Martin Seligman and Mihaly Csikszentmihalyi: </a:t>
            </a:r>
          </a:p>
          <a:p>
            <a:pPr marL="0" indent="0">
              <a:buFont typeface="Wingdings" pitchFamily="2" charset="2"/>
              <a:buNone/>
            </a:pPr>
            <a:endParaRPr lang="en-GB" altLang="en-US" sz="2200" smtClean="0">
              <a:latin typeface="Arial" charset="0"/>
              <a:cs typeface="Arial" charset="0"/>
            </a:endParaRPr>
          </a:p>
          <a:p>
            <a:pPr marL="0" indent="0">
              <a:buFont typeface="Wingdings" pitchFamily="2" charset="2"/>
              <a:buNone/>
            </a:pPr>
            <a:r>
              <a:rPr lang="en-GB" altLang="en-US" sz="2200" smtClean="0">
                <a:latin typeface="Arial" charset="0"/>
                <a:cs typeface="Arial" charset="0"/>
              </a:rPr>
              <a:t>"We believe that a psychology of positive human functioning will arise, which achieves a scientific understanding and effective interventions to build thriving in individuals, families, and communities.“</a:t>
            </a:r>
          </a:p>
          <a:p>
            <a:pPr marL="0" indent="0" algn="r">
              <a:buFont typeface="Wingdings" pitchFamily="2" charset="2"/>
              <a:buNone/>
            </a:pPr>
            <a:endParaRPr lang="en-GB" altLang="en-US" sz="1800" smtClean="0">
              <a:latin typeface="Arial" charset="0"/>
              <a:cs typeface="Arial" charset="0"/>
            </a:endParaRPr>
          </a:p>
          <a:p>
            <a:pPr marL="0" indent="0" algn="r">
              <a:buFont typeface="Wingdings" pitchFamily="2" charset="2"/>
              <a:buNone/>
            </a:pPr>
            <a:r>
              <a:rPr lang="en-GB" altLang="en-US" sz="1400" smtClean="0">
                <a:latin typeface="Arial" charset="0"/>
                <a:cs typeface="Arial" charset="0"/>
              </a:rPr>
              <a:t>(www.authentichappiness.org)</a:t>
            </a:r>
          </a:p>
        </p:txBody>
      </p:sp>
      <p:pic>
        <p:nvPicPr>
          <p:cNvPr id="25606" name="Picture 6" descr="authent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560513"/>
            <a:ext cx="2919412"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GB" smtClean="0"/>
              <a:t>Is everybody going mad? - Prof. Ray Miller</a:t>
            </a:r>
            <a:endParaRPr lang="en-GB" dirty="0"/>
          </a:p>
        </p:txBody>
      </p:sp>
      <p:sp>
        <p:nvSpPr>
          <p:cNvPr id="5" name="Slide Number Placeholder 4"/>
          <p:cNvSpPr>
            <a:spLocks noGrp="1"/>
          </p:cNvSpPr>
          <p:nvPr>
            <p:ph type="sldNum" sz="quarter" idx="12"/>
          </p:nvPr>
        </p:nvSpPr>
        <p:spPr/>
        <p:txBody>
          <a:bodyPr/>
          <a:lstStyle/>
          <a:p>
            <a:pPr>
              <a:defRPr/>
            </a:pPr>
            <a:fld id="{2CB94CBA-A581-45A9-BCFA-71548DF4E00A}" type="slidenum">
              <a:rPr lang="en-GB" smtClean="0"/>
              <a:pPr>
                <a:defRPr/>
              </a:pPr>
              <a:t>30</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fade">
                                      <p:cBhvr>
                                        <p:cTn id="7" dur="500"/>
                                        <p:tgtEl>
                                          <p:spTgt spid="25606"/>
                                        </p:tgtEl>
                                      </p:cBhvr>
                                    </p:animEffect>
                                  </p:childTnLst>
                                </p:cTn>
                              </p:par>
                              <p:par>
                                <p:cTn id="8" presetID="10" presetClass="entr" presetSubtype="0" fill="hold" nodeType="withEffect">
                                  <p:stCondLst>
                                    <p:cond delay="0"/>
                                  </p:stCondLst>
                                  <p:childTnLst>
                                    <p:set>
                                      <p:cBhvr>
                                        <p:cTn id="9" dur="1" fill="hold">
                                          <p:stCondLst>
                                            <p:cond delay="0"/>
                                          </p:stCondLst>
                                        </p:cTn>
                                        <p:tgtEl>
                                          <p:spTgt spid="25604"/>
                                        </p:tgtEl>
                                        <p:attrNameLst>
                                          <p:attrName>style.visibility</p:attrName>
                                        </p:attrNameLst>
                                      </p:cBhvr>
                                      <p:to>
                                        <p:strVal val="visible"/>
                                      </p:to>
                                    </p:set>
                                    <p:animEffect transition="in" filter="fade">
                                      <p:cBhvr>
                                        <p:cTn id="10" dur="1000"/>
                                        <p:tgtEl>
                                          <p:spTgt spid="256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603">
                                            <p:bg/>
                                          </p:spTgt>
                                        </p:tgtEl>
                                        <p:attrNameLst>
                                          <p:attrName>style.visibility</p:attrName>
                                        </p:attrNameLst>
                                      </p:cBhvr>
                                      <p:to>
                                        <p:strVal val="visible"/>
                                      </p:to>
                                    </p:set>
                                    <p:animEffect transition="in" filter="fade">
                                      <p:cBhvr>
                                        <p:cTn id="15" dur="500"/>
                                        <p:tgtEl>
                                          <p:spTgt spid="25603">
                                            <p:bg/>
                                          </p:spTgt>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5603">
                                            <p:txEl>
                                              <p:pRg st="0" end="0"/>
                                            </p:txEl>
                                          </p:spTgt>
                                        </p:tgtEl>
                                        <p:attrNameLst>
                                          <p:attrName>style.visibility</p:attrName>
                                        </p:attrNameLst>
                                      </p:cBhvr>
                                      <p:to>
                                        <p:strVal val="visible"/>
                                      </p:to>
                                    </p:set>
                                    <p:animEffect transition="in" filter="fade">
                                      <p:cBhvr>
                                        <p:cTn id="19" dur="1000"/>
                                        <p:tgtEl>
                                          <p:spTgt spid="25603">
                                            <p:txEl>
                                              <p:pRg st="0" end="0"/>
                                            </p:txEl>
                                          </p:spTgt>
                                        </p:tgtEl>
                                      </p:cBhvr>
                                    </p:animEffect>
                                  </p:childTnLst>
                                </p:cTn>
                              </p:par>
                            </p:childTnLst>
                          </p:cTn>
                        </p:par>
                        <p:par>
                          <p:cTn id="20" fill="hold" nodeType="afterGroup">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5603">
                                            <p:txEl>
                                              <p:pRg st="2" end="2"/>
                                            </p:txEl>
                                          </p:spTgt>
                                        </p:tgtEl>
                                        <p:attrNameLst>
                                          <p:attrName>style.visibility</p:attrName>
                                        </p:attrNameLst>
                                      </p:cBhvr>
                                      <p:to>
                                        <p:strVal val="visible"/>
                                      </p:to>
                                    </p:set>
                                    <p:animEffect transition="in" filter="fade">
                                      <p:cBhvr>
                                        <p:cTn id="23" dur="1000"/>
                                        <p:tgtEl>
                                          <p:spTgt spid="25603">
                                            <p:txEl>
                                              <p:pRg st="2" end="2"/>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fade">
                                      <p:cBhvr>
                                        <p:cTn id="27" dur="10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defRPr/>
            </a:pPr>
            <a:r>
              <a:rPr lang="en-GB" dirty="0" smtClean="0">
                <a:latin typeface="Arial" charset="0"/>
                <a:cs typeface="Arial" charset="0"/>
              </a:rPr>
              <a:t>Action for Happiness</a:t>
            </a:r>
            <a:br>
              <a:rPr lang="en-GB" dirty="0" smtClean="0">
                <a:latin typeface="Arial" charset="0"/>
                <a:cs typeface="Arial" charset="0"/>
              </a:rPr>
            </a:br>
            <a:r>
              <a:rPr lang="en-GB" sz="1600" dirty="0" smtClean="0">
                <a:latin typeface="Arial" charset="0"/>
                <a:cs typeface="Arial" charset="0"/>
              </a:rPr>
              <a:t>(</a:t>
            </a:r>
            <a:r>
              <a:rPr lang="en-GB" sz="1600" dirty="0" smtClean="0">
                <a:solidFill>
                  <a:prstClr val="white"/>
                </a:solidFill>
                <a:latin typeface="Arial" charset="0"/>
                <a:ea typeface="+mn-ea"/>
                <a:cs typeface="Arial" charset="0"/>
              </a:rPr>
              <a:t>http</a:t>
            </a:r>
            <a:r>
              <a:rPr lang="en-GB" sz="1600" dirty="0">
                <a:solidFill>
                  <a:prstClr val="white"/>
                </a:solidFill>
                <a:latin typeface="Arial" charset="0"/>
                <a:ea typeface="+mn-ea"/>
                <a:cs typeface="Arial" charset="0"/>
              </a:rPr>
              <a:t>://</a:t>
            </a:r>
            <a:r>
              <a:rPr lang="en-GB" sz="1600" dirty="0" smtClean="0">
                <a:solidFill>
                  <a:prstClr val="white"/>
                </a:solidFill>
                <a:latin typeface="Arial" charset="0"/>
                <a:ea typeface="+mn-ea"/>
                <a:cs typeface="Arial" charset="0"/>
              </a:rPr>
              <a:t>www.actionforhappiness.org)</a:t>
            </a:r>
            <a:r>
              <a:rPr lang="en-GB" sz="1600" dirty="0">
                <a:solidFill>
                  <a:prstClr val="white"/>
                </a:solidFill>
                <a:latin typeface="Arial" charset="0"/>
                <a:ea typeface="+mn-ea"/>
                <a:cs typeface="Arial" charset="0"/>
              </a:rPr>
              <a:t/>
            </a:r>
            <a:br>
              <a:rPr lang="en-GB" sz="1600" dirty="0">
                <a:solidFill>
                  <a:prstClr val="white"/>
                </a:solidFill>
                <a:latin typeface="Arial" charset="0"/>
                <a:ea typeface="+mn-ea"/>
                <a:cs typeface="Arial" charset="0"/>
              </a:rPr>
            </a:br>
            <a:endParaRPr lang="en-GB" sz="1600" dirty="0" smtClean="0">
              <a:latin typeface="Arial" charset="0"/>
              <a:cs typeface="Arial" charset="0"/>
            </a:endParaRPr>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58963" y="1268413"/>
            <a:ext cx="5233987" cy="4984750"/>
          </a:xfrm>
        </p:spPr>
      </p:pic>
      <p:sp>
        <p:nvSpPr>
          <p:cNvPr id="2" name="Footer Placeholder 1"/>
          <p:cNvSpPr>
            <a:spLocks noGrp="1"/>
          </p:cNvSpPr>
          <p:nvPr>
            <p:ph type="ftr" sz="quarter" idx="11"/>
          </p:nvPr>
        </p:nvSpPr>
        <p:spPr/>
        <p:txBody>
          <a:bodyPr/>
          <a:lstStyle/>
          <a:p>
            <a:pPr>
              <a:defRPr/>
            </a:pPr>
            <a:r>
              <a:rPr lang="en-GB" dirty="0" smtClean="0"/>
              <a:t>Is everybody going mad? - </a:t>
            </a:r>
            <a:r>
              <a:rPr lang="en-GB" dirty="0" err="1" smtClean="0"/>
              <a:t>Prof.</a:t>
            </a:r>
            <a:r>
              <a:rPr lang="en-GB" dirty="0" smtClean="0"/>
              <a:t> Ray Miller</a:t>
            </a:r>
            <a:endParaRPr lang="en-GB" dirty="0"/>
          </a:p>
        </p:txBody>
      </p:sp>
      <p:sp>
        <p:nvSpPr>
          <p:cNvPr id="3" name="Slide Number Placeholder 2"/>
          <p:cNvSpPr>
            <a:spLocks noGrp="1"/>
          </p:cNvSpPr>
          <p:nvPr>
            <p:ph type="sldNum" sz="quarter" idx="12"/>
          </p:nvPr>
        </p:nvSpPr>
        <p:spPr/>
        <p:txBody>
          <a:bodyPr/>
          <a:lstStyle/>
          <a:p>
            <a:pPr>
              <a:defRPr/>
            </a:pPr>
            <a:fld id="{EA1DC0A5-3547-450B-998B-AF07C02EF0D4}" type="slidenum">
              <a:rPr lang="en-GB" smtClean="0"/>
              <a:pPr>
                <a:defRPr/>
              </a:pPr>
              <a:t>31</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fade">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85863" y="1608138"/>
            <a:ext cx="6770687" cy="4773612"/>
          </a:xfrm>
        </p:spPr>
      </p:pic>
      <p:sp>
        <p:nvSpPr>
          <p:cNvPr id="33795" name="Rectangle 2"/>
          <p:cNvSpPr>
            <a:spLocks noGrp="1" noChangeArrowheads="1"/>
          </p:cNvSpPr>
          <p:nvPr>
            <p:ph type="title"/>
          </p:nvPr>
        </p:nvSpPr>
        <p:spPr>
          <a:noFill/>
        </p:spPr>
        <p:txBody>
          <a:bodyPr/>
          <a:lstStyle/>
          <a:p>
            <a:pPr eaLnBrk="1" hangingPunct="1"/>
            <a:r>
              <a:rPr lang="en-GB" altLang="en-US" smtClean="0">
                <a:latin typeface="Arial" charset="0"/>
                <a:cs typeface="Arial" charset="0"/>
              </a:rPr>
              <a:t>			  </a:t>
            </a:r>
            <a:r>
              <a:rPr lang="en-GB" altLang="en-US" sz="2800" smtClean="0">
                <a:latin typeface="Arial" charset="0"/>
                <a:cs typeface="Arial" charset="0"/>
              </a:rPr>
              <a:t>(June, 2011)</a:t>
            </a:r>
          </a:p>
        </p:txBody>
      </p:sp>
      <p:pic>
        <p:nvPicPr>
          <p:cNvPr id="33796" name="Picture 33" descr="Psychologist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498475"/>
            <a:ext cx="3200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Is everybody going mad? - Prof. Ray Miller</a:t>
            </a:r>
            <a:endParaRPr lang="en-GB" dirty="0"/>
          </a:p>
        </p:txBody>
      </p:sp>
      <p:sp>
        <p:nvSpPr>
          <p:cNvPr id="3" name="Slide Number Placeholder 2"/>
          <p:cNvSpPr>
            <a:spLocks noGrp="1"/>
          </p:cNvSpPr>
          <p:nvPr>
            <p:ph type="sldNum" sz="quarter" idx="12"/>
          </p:nvPr>
        </p:nvSpPr>
        <p:spPr/>
        <p:txBody>
          <a:bodyPr/>
          <a:lstStyle/>
          <a:p>
            <a:pPr>
              <a:defRPr/>
            </a:pPr>
            <a:fld id="{B10001D3-DEEF-451D-A639-7AC8F3B7BC1E}" type="slidenum">
              <a:rPr lang="en-GB" smtClean="0"/>
              <a:pPr>
                <a:defRPr/>
              </a:pPr>
              <a:t>32</a:t>
            </a:fld>
            <a:endParaRPr lang="en-GB" dirty="0"/>
          </a:p>
        </p:txBody>
      </p:sp>
      <p:sp>
        <p:nvSpPr>
          <p:cNvPr id="26660" name="Text Box 36"/>
          <p:cNvSpPr txBox="1">
            <a:spLocks noChangeArrowheads="1"/>
          </p:cNvSpPr>
          <p:nvPr/>
        </p:nvSpPr>
        <p:spPr bwMode="auto">
          <a:xfrm>
            <a:off x="2700338" y="1125538"/>
            <a:ext cx="4908550" cy="5578475"/>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000">
                <a:solidFill>
                  <a:schemeClr val="bg2"/>
                </a:solidFill>
                <a:latin typeface="Calibri" pitchFamily="34" charset="0"/>
              </a:rPr>
              <a:t>project</a:t>
            </a:r>
            <a:r>
              <a:rPr lang="en-GB" altLang="en-US" sz="2000">
                <a:latin typeface="Calibri" pitchFamily="34" charset="0"/>
              </a:rPr>
              <a:t>. Former BPS President Ray Miller,</a:t>
            </a:r>
          </a:p>
          <a:p>
            <a:pPr eaLnBrk="1" hangingPunct="1"/>
            <a:r>
              <a:rPr lang="en-GB" altLang="en-US" sz="2000">
                <a:latin typeface="Calibri" pitchFamily="34" charset="0"/>
              </a:rPr>
              <a:t>for example, said: ‘While everyone seems</a:t>
            </a:r>
          </a:p>
          <a:p>
            <a:pPr eaLnBrk="1" hangingPunct="1"/>
            <a:r>
              <a:rPr lang="en-GB" altLang="en-US" sz="2000">
                <a:latin typeface="Calibri" pitchFamily="34" charset="0"/>
              </a:rPr>
              <a:t>to be claiming a right to happiness, I want</a:t>
            </a:r>
          </a:p>
          <a:p>
            <a:pPr eaLnBrk="1" hangingPunct="1"/>
            <a:r>
              <a:rPr lang="en-GB" altLang="en-US" sz="2000">
                <a:latin typeface="Calibri" pitchFamily="34" charset="0"/>
              </a:rPr>
              <a:t>to defend the right to be bloody</a:t>
            </a:r>
          </a:p>
          <a:p>
            <a:pPr eaLnBrk="1" hangingPunct="1"/>
            <a:r>
              <a:rPr lang="en-GB" altLang="en-US" sz="2000">
                <a:latin typeface="Calibri" pitchFamily="34" charset="0"/>
              </a:rPr>
              <a:t>miserable. If people are seriously led to</a:t>
            </a:r>
          </a:p>
          <a:p>
            <a:pPr eaLnBrk="1" hangingPunct="1"/>
            <a:r>
              <a:rPr lang="en-GB" altLang="en-US" sz="2000">
                <a:latin typeface="Calibri" pitchFamily="34" charset="0"/>
              </a:rPr>
              <a:t>believe that happiness is a continuously</a:t>
            </a:r>
          </a:p>
          <a:p>
            <a:pPr eaLnBrk="1" hangingPunct="1"/>
            <a:r>
              <a:rPr lang="en-GB" altLang="en-US" sz="2000">
                <a:latin typeface="Calibri" pitchFamily="34" charset="0"/>
              </a:rPr>
              <a:t>attainable state, then they are being</a:t>
            </a:r>
          </a:p>
          <a:p>
            <a:pPr eaLnBrk="1" hangingPunct="1"/>
            <a:r>
              <a:rPr lang="en-GB" altLang="en-US" sz="2000">
                <a:latin typeface="Calibri" pitchFamily="34" charset="0"/>
              </a:rPr>
              <a:t>misled. Unhappiness becomes pathology</a:t>
            </a:r>
          </a:p>
          <a:p>
            <a:pPr eaLnBrk="1" hangingPunct="1"/>
            <a:r>
              <a:rPr lang="en-GB" altLang="en-US" sz="2000">
                <a:latin typeface="Calibri" pitchFamily="34" charset="0"/>
              </a:rPr>
              <a:t>and people feel cheated and deprived.</a:t>
            </a:r>
          </a:p>
          <a:p>
            <a:pPr eaLnBrk="1" hangingPunct="1"/>
            <a:r>
              <a:rPr lang="en-GB" altLang="en-US" sz="2000">
                <a:latin typeface="Calibri" pitchFamily="34" charset="0"/>
              </a:rPr>
              <a:t>They seek a “cure” and believe “someone</a:t>
            </a:r>
          </a:p>
          <a:p>
            <a:pPr eaLnBrk="1" hangingPunct="1"/>
            <a:r>
              <a:rPr lang="en-GB" altLang="en-US" sz="2000">
                <a:latin typeface="Calibri" pitchFamily="34" charset="0"/>
              </a:rPr>
              <a:t>should do something” to alleviate their</a:t>
            </a:r>
          </a:p>
          <a:p>
            <a:pPr eaLnBrk="1" hangingPunct="1"/>
            <a:r>
              <a:rPr lang="en-GB" altLang="en-US" sz="2000">
                <a:latin typeface="Calibri" pitchFamily="34" charset="0"/>
              </a:rPr>
              <a:t>suffering. But unhappiness is a natural</a:t>
            </a:r>
          </a:p>
          <a:p>
            <a:pPr eaLnBrk="1" hangingPunct="1"/>
            <a:r>
              <a:rPr lang="en-GB" altLang="en-US" sz="2000">
                <a:latin typeface="Calibri" pitchFamily="34" charset="0"/>
              </a:rPr>
              <a:t>reaction to some sets of circumstances.</a:t>
            </a:r>
          </a:p>
          <a:p>
            <a:pPr eaLnBrk="1" hangingPunct="1"/>
            <a:r>
              <a:rPr lang="en-GB" altLang="en-US" sz="2000">
                <a:latin typeface="Calibri" pitchFamily="34" charset="0"/>
              </a:rPr>
              <a:t>Like a pendulum, we will always swing</a:t>
            </a:r>
          </a:p>
          <a:p>
            <a:pPr eaLnBrk="1" hangingPunct="1"/>
            <a:r>
              <a:rPr lang="en-GB" altLang="en-US" sz="2000">
                <a:latin typeface="Calibri" pitchFamily="34" charset="0"/>
              </a:rPr>
              <a:t>between the two states with dynamic</a:t>
            </a:r>
          </a:p>
          <a:p>
            <a:pPr eaLnBrk="1" hangingPunct="1"/>
            <a:r>
              <a:rPr lang="en-GB" altLang="en-US" sz="2000">
                <a:latin typeface="Calibri" pitchFamily="34" charset="0"/>
              </a:rPr>
              <a:t>fluctuation only ending when the clock</a:t>
            </a:r>
          </a:p>
          <a:p>
            <a:pPr eaLnBrk="1" hangingPunct="1"/>
            <a:r>
              <a:rPr lang="en-GB" altLang="en-US" sz="2000">
                <a:latin typeface="Calibri" pitchFamily="34" charset="0"/>
              </a:rPr>
              <a:t>stops. In a more balanced way, we should</a:t>
            </a:r>
          </a:p>
          <a:p>
            <a:pPr eaLnBrk="1" hangingPunct="1"/>
            <a:r>
              <a:rPr lang="en-GB" altLang="en-US" sz="2000">
                <a:latin typeface="Calibri" pitchFamily="34" charset="0"/>
              </a:rPr>
              <a:t>perhaps be aiming for contentment.’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6660"/>
                                        </p:tgtEl>
                                        <p:attrNameLst>
                                          <p:attrName>style.visibility</p:attrName>
                                        </p:attrNameLst>
                                      </p:cBhvr>
                                      <p:to>
                                        <p:strVal val="visible"/>
                                      </p:to>
                                    </p:set>
                                    <p:anim calcmode="lin" valueType="num">
                                      <p:cBhvr>
                                        <p:cTn id="12" dur="1000" fill="hold"/>
                                        <p:tgtEl>
                                          <p:spTgt spid="26660"/>
                                        </p:tgtEl>
                                        <p:attrNameLst>
                                          <p:attrName>ppt_w</p:attrName>
                                        </p:attrNameLst>
                                      </p:cBhvr>
                                      <p:tavLst>
                                        <p:tav tm="0">
                                          <p:val>
                                            <p:fltVal val="0"/>
                                          </p:val>
                                        </p:tav>
                                        <p:tav tm="100000">
                                          <p:val>
                                            <p:strVal val="#ppt_w"/>
                                          </p:val>
                                        </p:tav>
                                      </p:tavLst>
                                    </p:anim>
                                    <p:anim calcmode="lin" valueType="num">
                                      <p:cBhvr>
                                        <p:cTn id="13" dur="1000" fill="hold"/>
                                        <p:tgtEl>
                                          <p:spTgt spid="26660"/>
                                        </p:tgtEl>
                                        <p:attrNameLst>
                                          <p:attrName>ppt_h</p:attrName>
                                        </p:attrNameLst>
                                      </p:cBhvr>
                                      <p:tavLst>
                                        <p:tav tm="0">
                                          <p:val>
                                            <p:fltVal val="0"/>
                                          </p:val>
                                        </p:tav>
                                        <p:tav tm="100000">
                                          <p:val>
                                            <p:strVal val="#ppt_h"/>
                                          </p:val>
                                        </p:tav>
                                      </p:tavLst>
                                    </p:anim>
                                    <p:animEffect transition="in" filter="fade">
                                      <p:cBhvr>
                                        <p:cTn id="14" dur="1000"/>
                                        <p:tgtEl>
                                          <p:spTgt spid="26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smtClean="0">
                <a:latin typeface="Arial" charset="0"/>
                <a:cs typeface="Arial" charset="0"/>
              </a:rPr>
              <a:t>Build on what’s good</a:t>
            </a:r>
          </a:p>
        </p:txBody>
      </p:sp>
      <p:sp>
        <p:nvSpPr>
          <p:cNvPr id="3" name="Content Placeholder 2"/>
          <p:cNvSpPr>
            <a:spLocks noGrp="1"/>
          </p:cNvSpPr>
          <p:nvPr>
            <p:ph idx="1"/>
          </p:nvPr>
        </p:nvSpPr>
        <p:spPr/>
        <p:txBody>
          <a:bodyPr/>
          <a:lstStyle/>
          <a:p>
            <a:pPr marL="0" indent="0">
              <a:buFont typeface="Wingdings" pitchFamily="2" charset="2"/>
              <a:buNone/>
              <a:defRPr/>
            </a:pPr>
            <a:r>
              <a:rPr lang="en-GB" sz="2400" dirty="0" smtClean="0"/>
              <a:t>Positive Psychology has three central concerns: positive emotions, positive individual traits, and positive institutions.</a:t>
            </a:r>
          </a:p>
          <a:p>
            <a:pPr marL="0" indent="0">
              <a:buFont typeface="Wingdings" pitchFamily="2" charset="2"/>
              <a:buNone/>
              <a:defRPr/>
            </a:pPr>
            <a:endParaRPr lang="en-GB" sz="800" dirty="0" smtClean="0"/>
          </a:p>
          <a:p>
            <a:pPr>
              <a:defRPr/>
            </a:pPr>
            <a:r>
              <a:rPr lang="en-GB" sz="2200" dirty="0" smtClean="0"/>
              <a:t>Positive emotions: contentment with the past, happiness in the present, and hope for the future. </a:t>
            </a:r>
          </a:p>
          <a:p>
            <a:pPr>
              <a:defRPr/>
            </a:pPr>
            <a:endParaRPr lang="en-GB" sz="800" dirty="0" smtClean="0"/>
          </a:p>
          <a:p>
            <a:pPr>
              <a:defRPr/>
            </a:pPr>
            <a:r>
              <a:rPr lang="en-GB" sz="2200" dirty="0" smtClean="0"/>
              <a:t>Positive individual traits: strengths and virtues, such as the capacity for love and work, courage, compassion, resilience, creativity, curiosity, integrity, self-knowledge, moderation, self-control, and wisdom. </a:t>
            </a:r>
          </a:p>
          <a:p>
            <a:pPr>
              <a:defRPr/>
            </a:pPr>
            <a:endParaRPr lang="en-GB" sz="800" dirty="0" smtClean="0"/>
          </a:p>
          <a:p>
            <a:pPr>
              <a:defRPr/>
            </a:pPr>
            <a:r>
              <a:rPr lang="en-GB" sz="2200" dirty="0" smtClean="0"/>
              <a:t>Positive institutions: strengths that foster better communities, such as justice, responsibility, civility, parenting, nurturance, work ethic, leadership, teamwork, purpose, and tolerance.</a:t>
            </a:r>
            <a:endParaRPr lang="en-GB" sz="2200" dirty="0"/>
          </a:p>
        </p:txBody>
      </p:sp>
      <p:sp>
        <p:nvSpPr>
          <p:cNvPr id="4" name="Footer Placeholder 3"/>
          <p:cNvSpPr>
            <a:spLocks noGrp="1"/>
          </p:cNvSpPr>
          <p:nvPr>
            <p:ph type="ftr" sz="quarter" idx="11"/>
          </p:nvPr>
        </p:nvSpPr>
        <p:spPr/>
        <p:txBody>
          <a:bodyPr/>
          <a:lstStyle/>
          <a:p>
            <a:pPr>
              <a:defRPr/>
            </a:pPr>
            <a:r>
              <a:rPr lang="en-GB" smtClean="0"/>
              <a:t>Is everybody going mad? - Prof. Ray Miller</a:t>
            </a:r>
            <a:endParaRPr lang="en-GB" dirty="0"/>
          </a:p>
        </p:txBody>
      </p:sp>
      <p:sp>
        <p:nvSpPr>
          <p:cNvPr id="5" name="Slide Number Placeholder 4"/>
          <p:cNvSpPr>
            <a:spLocks noGrp="1"/>
          </p:cNvSpPr>
          <p:nvPr>
            <p:ph type="sldNum" sz="quarter" idx="12"/>
          </p:nvPr>
        </p:nvSpPr>
        <p:spPr/>
        <p:txBody>
          <a:bodyPr/>
          <a:lstStyle/>
          <a:p>
            <a:pPr>
              <a:defRPr/>
            </a:pPr>
            <a:fld id="{0983BE0A-907D-4F8F-932B-105B369E5FC1}" type="slidenum">
              <a:rPr lang="en-GB" smtClean="0"/>
              <a:pPr>
                <a:defRPr/>
              </a:pPr>
              <a:t>33</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ltLang="en-US" smtClean="0">
                <a:latin typeface="Arial" charset="0"/>
                <a:cs typeface="Arial" charset="0"/>
              </a:rPr>
              <a:t>Examples of Strengths</a:t>
            </a:r>
          </a:p>
        </p:txBody>
      </p:sp>
      <p:sp>
        <p:nvSpPr>
          <p:cNvPr id="22531" name="Rectangle 3"/>
          <p:cNvSpPr>
            <a:spLocks noGrp="1" noChangeArrowheads="1"/>
          </p:cNvSpPr>
          <p:nvPr>
            <p:ph type="body" idx="1"/>
          </p:nvPr>
        </p:nvSpPr>
        <p:spPr/>
        <p:txBody>
          <a:bodyPr/>
          <a:lstStyle/>
          <a:p>
            <a:pPr eaLnBrk="1" hangingPunct="1">
              <a:lnSpc>
                <a:spcPct val="90000"/>
              </a:lnSpc>
            </a:pPr>
            <a:r>
              <a:rPr lang="en-GB" altLang="en-US" sz="2800" smtClean="0">
                <a:latin typeface="Arial" charset="0"/>
                <a:cs typeface="Arial" charset="0"/>
              </a:rPr>
              <a:t>Creativity [originality, ingenuity]</a:t>
            </a:r>
          </a:p>
          <a:p>
            <a:pPr eaLnBrk="1" hangingPunct="1">
              <a:lnSpc>
                <a:spcPct val="90000"/>
              </a:lnSpc>
            </a:pPr>
            <a:r>
              <a:rPr lang="en-GB" altLang="en-US" sz="2800" smtClean="0">
                <a:latin typeface="Arial" charset="0"/>
                <a:cs typeface="Arial" charset="0"/>
              </a:rPr>
              <a:t>Curiosity [interest, novelty-seeking, openness to experience]</a:t>
            </a:r>
          </a:p>
          <a:p>
            <a:pPr eaLnBrk="1" hangingPunct="1">
              <a:lnSpc>
                <a:spcPct val="90000"/>
              </a:lnSpc>
            </a:pPr>
            <a:r>
              <a:rPr lang="en-GB" altLang="en-US" sz="2800" smtClean="0">
                <a:latin typeface="Arial" charset="0"/>
                <a:cs typeface="Arial" charset="0"/>
              </a:rPr>
              <a:t>Open-mindedness [ judgment, critical 	thinking]</a:t>
            </a:r>
          </a:p>
          <a:p>
            <a:pPr eaLnBrk="1" hangingPunct="1">
              <a:lnSpc>
                <a:spcPct val="90000"/>
              </a:lnSpc>
            </a:pPr>
            <a:r>
              <a:rPr lang="en-GB" altLang="en-US" sz="2800" smtClean="0">
                <a:latin typeface="Arial" charset="0"/>
                <a:cs typeface="Arial" charset="0"/>
              </a:rPr>
              <a:t>Love of Learning [education, understanding]</a:t>
            </a:r>
          </a:p>
          <a:p>
            <a:pPr eaLnBrk="1" hangingPunct="1">
              <a:lnSpc>
                <a:spcPct val="90000"/>
              </a:lnSpc>
            </a:pPr>
            <a:r>
              <a:rPr lang="en-GB" altLang="en-US" sz="2800" smtClean="0">
                <a:latin typeface="Arial" charset="0"/>
                <a:cs typeface="Arial" charset="0"/>
              </a:rPr>
              <a:t>Perspective [wisdom, balance] </a:t>
            </a:r>
          </a:p>
          <a:p>
            <a:pPr eaLnBrk="1" hangingPunct="1">
              <a:lnSpc>
                <a:spcPct val="90000"/>
              </a:lnSpc>
            </a:pPr>
            <a:r>
              <a:rPr lang="en-GB" altLang="en-US" sz="2800" smtClean="0">
                <a:latin typeface="Arial" charset="0"/>
                <a:cs typeface="Arial" charset="0"/>
              </a:rPr>
              <a:t>Persistence [perseverance, industriousness]</a:t>
            </a:r>
          </a:p>
          <a:p>
            <a:pPr eaLnBrk="1" hangingPunct="1">
              <a:lnSpc>
                <a:spcPct val="90000"/>
              </a:lnSpc>
            </a:pPr>
            <a:r>
              <a:rPr lang="en-GB" altLang="en-US" sz="2800" smtClean="0">
                <a:latin typeface="Arial" charset="0"/>
                <a:cs typeface="Arial" charset="0"/>
              </a:rPr>
              <a:t>Integrity [authenticity, honesty] </a:t>
            </a:r>
          </a:p>
          <a:p>
            <a:pPr eaLnBrk="1" hangingPunct="1">
              <a:lnSpc>
                <a:spcPct val="90000"/>
              </a:lnSpc>
            </a:pPr>
            <a:r>
              <a:rPr lang="en-GB" altLang="en-US" sz="2800" smtClean="0">
                <a:latin typeface="Arial" charset="0"/>
                <a:cs typeface="Arial" charset="0"/>
              </a:rPr>
              <a:t>Love [caring, empathy]</a:t>
            </a:r>
          </a:p>
        </p:txBody>
      </p:sp>
      <p:pic>
        <p:nvPicPr>
          <p:cNvPr id="18436" name="Picture 4" descr="explosivestreng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5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Is everybody going mad? - Prof. Ray Miller</a:t>
            </a:r>
            <a:endParaRPr lang="en-GB" dirty="0"/>
          </a:p>
        </p:txBody>
      </p:sp>
      <p:sp>
        <p:nvSpPr>
          <p:cNvPr id="3" name="Slide Number Placeholder 2"/>
          <p:cNvSpPr>
            <a:spLocks noGrp="1"/>
          </p:cNvSpPr>
          <p:nvPr>
            <p:ph type="sldNum" sz="quarter" idx="12"/>
          </p:nvPr>
        </p:nvSpPr>
        <p:spPr/>
        <p:txBody>
          <a:bodyPr/>
          <a:lstStyle/>
          <a:p>
            <a:pPr>
              <a:defRPr/>
            </a:pPr>
            <a:fld id="{C058C7F0-F8D1-414A-9155-49D45F9F3271}" type="slidenum">
              <a:rPr lang="en-GB" smtClean="0"/>
              <a:pPr>
                <a:defRPr/>
              </a:pPr>
              <a:t>34</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1000"/>
                                        <p:tgtEl>
                                          <p:spTgt spid="22531">
                                            <p:txEl>
                                              <p:pRg st="0" end="0"/>
                                            </p:txEl>
                                          </p:spTgt>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531">
                                            <p:txEl>
                                              <p:pRg st="1" end="1"/>
                                            </p:txEl>
                                          </p:spTgt>
                                        </p:tgtEl>
                                        <p:attrNameLst>
                                          <p:attrName>style.visibility</p:attrName>
                                        </p:attrNameLst>
                                      </p:cBhvr>
                                      <p:to>
                                        <p:strVal val="visible"/>
                                      </p:to>
                                    </p:set>
                                    <p:animEffect transition="in" filter="fade">
                                      <p:cBhvr>
                                        <p:cTn id="16" dur="1000"/>
                                        <p:tgtEl>
                                          <p:spTgt spid="22531">
                                            <p:txEl>
                                              <p:pRg st="1" end="1"/>
                                            </p:txEl>
                                          </p:spTgt>
                                        </p:tgtEl>
                                      </p:cBhvr>
                                    </p:animEffect>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2531">
                                            <p:txEl>
                                              <p:pRg st="2" end="2"/>
                                            </p:txEl>
                                          </p:spTgt>
                                        </p:tgtEl>
                                        <p:attrNameLst>
                                          <p:attrName>style.visibility</p:attrName>
                                        </p:attrNameLst>
                                      </p:cBhvr>
                                      <p:to>
                                        <p:strVal val="visible"/>
                                      </p:to>
                                    </p:set>
                                    <p:animEffect transition="in" filter="fade">
                                      <p:cBhvr>
                                        <p:cTn id="20" dur="1000"/>
                                        <p:tgtEl>
                                          <p:spTgt spid="22531">
                                            <p:txEl>
                                              <p:pRg st="2" end="2"/>
                                            </p:txEl>
                                          </p:spTgt>
                                        </p:tgtEl>
                                      </p:cBhvr>
                                    </p:animEffect>
                                  </p:childTnLst>
                                </p:cTn>
                              </p:par>
                            </p:childTnLst>
                          </p:cTn>
                        </p:par>
                        <p:par>
                          <p:cTn id="21" fill="hold" nodeType="afterGroup">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22531">
                                            <p:txEl>
                                              <p:pRg st="3" end="3"/>
                                            </p:txEl>
                                          </p:spTgt>
                                        </p:tgtEl>
                                        <p:attrNameLst>
                                          <p:attrName>style.visibility</p:attrName>
                                        </p:attrNameLst>
                                      </p:cBhvr>
                                      <p:to>
                                        <p:strVal val="visible"/>
                                      </p:to>
                                    </p:set>
                                    <p:animEffect transition="in" filter="fade">
                                      <p:cBhvr>
                                        <p:cTn id="24" dur="1000"/>
                                        <p:tgtEl>
                                          <p:spTgt spid="22531">
                                            <p:txEl>
                                              <p:pRg st="3" end="3"/>
                                            </p:txEl>
                                          </p:spTgt>
                                        </p:tgtEl>
                                      </p:cBhvr>
                                    </p:animEffect>
                                  </p:childTnLst>
                                </p:cTn>
                              </p:par>
                            </p:childTnLst>
                          </p:cTn>
                        </p:par>
                        <p:par>
                          <p:cTn id="25" fill="hold" nodeType="afterGroup">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22531">
                                            <p:txEl>
                                              <p:pRg st="4" end="4"/>
                                            </p:txEl>
                                          </p:spTgt>
                                        </p:tgtEl>
                                        <p:attrNameLst>
                                          <p:attrName>style.visibility</p:attrName>
                                        </p:attrNameLst>
                                      </p:cBhvr>
                                      <p:to>
                                        <p:strVal val="visible"/>
                                      </p:to>
                                    </p:set>
                                    <p:animEffect transition="in" filter="fade">
                                      <p:cBhvr>
                                        <p:cTn id="28" dur="1000"/>
                                        <p:tgtEl>
                                          <p:spTgt spid="22531">
                                            <p:txEl>
                                              <p:pRg st="4" end="4"/>
                                            </p:txEl>
                                          </p:spTgt>
                                        </p:tgtEl>
                                      </p:cBhvr>
                                    </p:animEffect>
                                  </p:childTnLst>
                                </p:cTn>
                              </p:par>
                            </p:childTnLst>
                          </p:cTn>
                        </p:par>
                        <p:par>
                          <p:cTn id="29" fill="hold" nodeType="afterGroup">
                            <p:stCondLst>
                              <p:cond delay="5000"/>
                            </p:stCondLst>
                            <p:childTnLst>
                              <p:par>
                                <p:cTn id="30" presetID="10" presetClass="entr" presetSubtype="0" fill="hold" grpId="0" nodeType="after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fade">
                                      <p:cBhvr>
                                        <p:cTn id="32" dur="1000"/>
                                        <p:tgtEl>
                                          <p:spTgt spid="22531">
                                            <p:txEl>
                                              <p:pRg st="5" end="5"/>
                                            </p:txEl>
                                          </p:spTgt>
                                        </p:tgtEl>
                                      </p:cBhvr>
                                    </p:animEffect>
                                  </p:childTnLst>
                                </p:cTn>
                              </p:par>
                            </p:childTnLst>
                          </p:cTn>
                        </p:par>
                        <p:par>
                          <p:cTn id="33" fill="hold" nodeType="afterGroup">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22531">
                                            <p:txEl>
                                              <p:pRg st="6" end="6"/>
                                            </p:txEl>
                                          </p:spTgt>
                                        </p:tgtEl>
                                        <p:attrNameLst>
                                          <p:attrName>style.visibility</p:attrName>
                                        </p:attrNameLst>
                                      </p:cBhvr>
                                      <p:to>
                                        <p:strVal val="visible"/>
                                      </p:to>
                                    </p:set>
                                    <p:animEffect transition="in" filter="fade">
                                      <p:cBhvr>
                                        <p:cTn id="36" dur="1000"/>
                                        <p:tgtEl>
                                          <p:spTgt spid="22531">
                                            <p:txEl>
                                              <p:pRg st="6" end="6"/>
                                            </p:txEl>
                                          </p:spTgt>
                                        </p:tgtEl>
                                      </p:cBhvr>
                                    </p:animEffect>
                                  </p:childTnLst>
                                </p:cTn>
                              </p:par>
                            </p:childTnLst>
                          </p:cTn>
                        </p:par>
                        <p:par>
                          <p:cTn id="37" fill="hold" nodeType="afterGroup">
                            <p:stCondLst>
                              <p:cond delay="7000"/>
                            </p:stCondLst>
                            <p:childTnLst>
                              <p:par>
                                <p:cTn id="38" presetID="10" presetClass="entr" presetSubtype="0" fill="hold" grpId="0" nodeType="afterEffect">
                                  <p:stCondLst>
                                    <p:cond delay="0"/>
                                  </p:stCondLst>
                                  <p:childTnLst>
                                    <p:set>
                                      <p:cBhvr>
                                        <p:cTn id="39" dur="1" fill="hold">
                                          <p:stCondLst>
                                            <p:cond delay="0"/>
                                          </p:stCondLst>
                                        </p:cTn>
                                        <p:tgtEl>
                                          <p:spTgt spid="22531">
                                            <p:txEl>
                                              <p:pRg st="7" end="7"/>
                                            </p:txEl>
                                          </p:spTgt>
                                        </p:tgtEl>
                                        <p:attrNameLst>
                                          <p:attrName>style.visibility</p:attrName>
                                        </p:attrNameLst>
                                      </p:cBhvr>
                                      <p:to>
                                        <p:strVal val="visible"/>
                                      </p:to>
                                    </p:set>
                                    <p:animEffect transition="in" filter="fade">
                                      <p:cBhvr>
                                        <p:cTn id="40" dur="10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roller-coaster-md"/>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16632"/>
            <a:ext cx="1939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Grp="1" noChangeArrowheads="1"/>
          </p:cNvSpPr>
          <p:nvPr>
            <p:ph type="title"/>
          </p:nvPr>
        </p:nvSpPr>
        <p:spPr/>
        <p:txBody>
          <a:bodyPr/>
          <a:lstStyle/>
          <a:p>
            <a:pPr eaLnBrk="1" hangingPunct="1"/>
            <a:r>
              <a:rPr lang="en-GB" altLang="en-US" smtClean="0">
                <a:latin typeface="Arial" charset="0"/>
                <a:cs typeface="Arial" charset="0"/>
              </a:rPr>
              <a:t>Characteristics of Resilience</a:t>
            </a:r>
          </a:p>
        </p:txBody>
      </p:sp>
      <p:sp>
        <p:nvSpPr>
          <p:cNvPr id="25603" name="Rectangle 3"/>
          <p:cNvSpPr>
            <a:spLocks noGrp="1" noChangeArrowheads="1"/>
          </p:cNvSpPr>
          <p:nvPr>
            <p:ph type="body" idx="1"/>
          </p:nvPr>
        </p:nvSpPr>
        <p:spPr>
          <a:xfrm>
            <a:off x="1116013" y="1600200"/>
            <a:ext cx="7570787" cy="4525963"/>
          </a:xfrm>
        </p:spPr>
        <p:txBody>
          <a:bodyPr/>
          <a:lstStyle/>
          <a:p>
            <a:pPr eaLnBrk="1" hangingPunct="1">
              <a:lnSpc>
                <a:spcPct val="90000"/>
              </a:lnSpc>
            </a:pPr>
            <a:r>
              <a:rPr lang="en-GB" altLang="en-US" sz="2800" smtClean="0">
                <a:latin typeface="Arial" charset="0"/>
                <a:cs typeface="Arial" charset="0"/>
              </a:rPr>
              <a:t>Emotional Self Control</a:t>
            </a:r>
          </a:p>
          <a:p>
            <a:pPr eaLnBrk="1" hangingPunct="1">
              <a:lnSpc>
                <a:spcPct val="90000"/>
              </a:lnSpc>
            </a:pPr>
            <a:r>
              <a:rPr lang="en-GB" altLang="en-US" sz="2800" smtClean="0">
                <a:latin typeface="Arial" charset="0"/>
                <a:cs typeface="Arial" charset="0"/>
              </a:rPr>
              <a:t>Strong Relationships</a:t>
            </a:r>
          </a:p>
          <a:p>
            <a:pPr eaLnBrk="1" hangingPunct="1">
              <a:lnSpc>
                <a:spcPct val="90000"/>
              </a:lnSpc>
            </a:pPr>
            <a:r>
              <a:rPr lang="en-GB" altLang="en-US" sz="2800" smtClean="0">
                <a:latin typeface="Arial" charset="0"/>
                <a:cs typeface="Arial" charset="0"/>
              </a:rPr>
              <a:t>Genuineness and Self Acceptance</a:t>
            </a:r>
          </a:p>
          <a:p>
            <a:pPr eaLnBrk="1" hangingPunct="1">
              <a:lnSpc>
                <a:spcPct val="90000"/>
              </a:lnSpc>
            </a:pPr>
            <a:r>
              <a:rPr lang="en-GB" altLang="en-US" sz="2800" smtClean="0">
                <a:latin typeface="Arial" charset="0"/>
                <a:cs typeface="Arial" charset="0"/>
              </a:rPr>
              <a:t>Goal Setting</a:t>
            </a:r>
          </a:p>
          <a:p>
            <a:pPr eaLnBrk="1" hangingPunct="1">
              <a:lnSpc>
                <a:spcPct val="90000"/>
              </a:lnSpc>
            </a:pPr>
            <a:r>
              <a:rPr lang="en-GB" altLang="en-US" sz="2800" smtClean="0">
                <a:latin typeface="Arial" charset="0"/>
                <a:cs typeface="Arial" charset="0"/>
              </a:rPr>
              <a:t>Belief in Self Efficacy</a:t>
            </a:r>
          </a:p>
          <a:p>
            <a:pPr eaLnBrk="1" hangingPunct="1">
              <a:lnSpc>
                <a:spcPct val="90000"/>
              </a:lnSpc>
            </a:pPr>
            <a:r>
              <a:rPr lang="en-GB" altLang="en-US" sz="2800" smtClean="0">
                <a:latin typeface="Arial" charset="0"/>
                <a:cs typeface="Arial" charset="0"/>
              </a:rPr>
              <a:t>Perspective</a:t>
            </a:r>
          </a:p>
          <a:p>
            <a:pPr eaLnBrk="1" hangingPunct="1">
              <a:lnSpc>
                <a:spcPct val="90000"/>
              </a:lnSpc>
            </a:pPr>
            <a:r>
              <a:rPr lang="en-GB" altLang="en-US" sz="2800" smtClean="0">
                <a:latin typeface="Arial" charset="0"/>
                <a:cs typeface="Arial" charset="0"/>
              </a:rPr>
              <a:t>Curiosity</a:t>
            </a:r>
          </a:p>
          <a:p>
            <a:pPr eaLnBrk="1" hangingPunct="1">
              <a:lnSpc>
                <a:spcPct val="90000"/>
              </a:lnSpc>
            </a:pPr>
            <a:r>
              <a:rPr lang="en-GB" altLang="en-US" sz="2800" smtClean="0">
                <a:latin typeface="Arial" charset="0"/>
                <a:cs typeface="Arial" charset="0"/>
              </a:rPr>
              <a:t>Persistence and flexibility</a:t>
            </a:r>
          </a:p>
          <a:p>
            <a:pPr eaLnBrk="1" hangingPunct="1">
              <a:lnSpc>
                <a:spcPct val="90000"/>
              </a:lnSpc>
            </a:pPr>
            <a:r>
              <a:rPr lang="en-GB" altLang="en-US" sz="2800" smtClean="0">
                <a:latin typeface="Arial" charset="0"/>
                <a:cs typeface="Arial" charset="0"/>
              </a:rPr>
              <a:t>Humour</a:t>
            </a:r>
          </a:p>
        </p:txBody>
      </p:sp>
      <p:sp>
        <p:nvSpPr>
          <p:cNvPr id="2" name="Footer Placeholder 1"/>
          <p:cNvSpPr>
            <a:spLocks noGrp="1"/>
          </p:cNvSpPr>
          <p:nvPr>
            <p:ph type="ftr" sz="quarter" idx="11"/>
          </p:nvPr>
        </p:nvSpPr>
        <p:spPr/>
        <p:txBody>
          <a:bodyPr/>
          <a:lstStyle/>
          <a:p>
            <a:pPr>
              <a:defRPr/>
            </a:pPr>
            <a:r>
              <a:rPr lang="en-GB" smtClean="0"/>
              <a:t>Is everybody going mad? - Prof. Ray Miller</a:t>
            </a:r>
            <a:endParaRPr lang="en-GB" dirty="0"/>
          </a:p>
        </p:txBody>
      </p:sp>
      <p:sp>
        <p:nvSpPr>
          <p:cNvPr id="3" name="Slide Number Placeholder 2"/>
          <p:cNvSpPr>
            <a:spLocks noGrp="1"/>
          </p:cNvSpPr>
          <p:nvPr>
            <p:ph type="sldNum" sz="quarter" idx="12"/>
          </p:nvPr>
        </p:nvSpPr>
        <p:spPr/>
        <p:txBody>
          <a:bodyPr/>
          <a:lstStyle/>
          <a:p>
            <a:pPr>
              <a:defRPr/>
            </a:pPr>
            <a:fld id="{A883EE8C-DC16-4BF8-A6F7-1BF9B15FEC76}" type="slidenum">
              <a:rPr lang="en-GB" smtClean="0"/>
              <a:pPr>
                <a:defRPr/>
              </a:pPr>
              <a:t>35</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5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fade">
                                      <p:cBhvr>
                                        <p:cTn id="12" dur="1000"/>
                                        <p:tgtEl>
                                          <p:spTgt spid="25603">
                                            <p:txEl>
                                              <p:pRg st="0" end="0"/>
                                            </p:txEl>
                                          </p:spTgt>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603">
                                            <p:txEl>
                                              <p:pRg st="1" end="1"/>
                                            </p:txEl>
                                          </p:spTgt>
                                        </p:tgtEl>
                                        <p:attrNameLst>
                                          <p:attrName>style.visibility</p:attrName>
                                        </p:attrNameLst>
                                      </p:cBhvr>
                                      <p:to>
                                        <p:strVal val="visible"/>
                                      </p:to>
                                    </p:set>
                                    <p:animEffect transition="in" filter="fade">
                                      <p:cBhvr>
                                        <p:cTn id="16" dur="1000"/>
                                        <p:tgtEl>
                                          <p:spTgt spid="25603">
                                            <p:txEl>
                                              <p:pRg st="1" end="1"/>
                                            </p:txEl>
                                          </p:spTgt>
                                        </p:tgtEl>
                                      </p:cBhvr>
                                    </p:animEffect>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5603">
                                            <p:txEl>
                                              <p:pRg st="2" end="2"/>
                                            </p:txEl>
                                          </p:spTgt>
                                        </p:tgtEl>
                                        <p:attrNameLst>
                                          <p:attrName>style.visibility</p:attrName>
                                        </p:attrNameLst>
                                      </p:cBhvr>
                                      <p:to>
                                        <p:strVal val="visible"/>
                                      </p:to>
                                    </p:set>
                                    <p:animEffect transition="in" filter="fade">
                                      <p:cBhvr>
                                        <p:cTn id="20" dur="1000"/>
                                        <p:tgtEl>
                                          <p:spTgt spid="25603">
                                            <p:txEl>
                                              <p:pRg st="2" end="2"/>
                                            </p:txEl>
                                          </p:spTgt>
                                        </p:tgtEl>
                                      </p:cBhvr>
                                    </p:animEffect>
                                  </p:childTnLst>
                                </p:cTn>
                              </p:par>
                            </p:childTnLst>
                          </p:cTn>
                        </p:par>
                        <p:par>
                          <p:cTn id="21" fill="hold" nodeType="afterGroup">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25603">
                                            <p:txEl>
                                              <p:pRg st="3" end="3"/>
                                            </p:txEl>
                                          </p:spTgt>
                                        </p:tgtEl>
                                        <p:attrNameLst>
                                          <p:attrName>style.visibility</p:attrName>
                                        </p:attrNameLst>
                                      </p:cBhvr>
                                      <p:to>
                                        <p:strVal val="visible"/>
                                      </p:to>
                                    </p:set>
                                    <p:animEffect transition="in" filter="fade">
                                      <p:cBhvr>
                                        <p:cTn id="24" dur="1000"/>
                                        <p:tgtEl>
                                          <p:spTgt spid="25603">
                                            <p:txEl>
                                              <p:pRg st="3" end="3"/>
                                            </p:txEl>
                                          </p:spTgt>
                                        </p:tgtEl>
                                      </p:cBhvr>
                                    </p:animEffect>
                                  </p:childTnLst>
                                </p:cTn>
                              </p:par>
                            </p:childTnLst>
                          </p:cTn>
                        </p:par>
                        <p:par>
                          <p:cTn id="25" fill="hold" nodeType="afterGroup">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25603">
                                            <p:txEl>
                                              <p:pRg st="4" end="4"/>
                                            </p:txEl>
                                          </p:spTgt>
                                        </p:tgtEl>
                                        <p:attrNameLst>
                                          <p:attrName>style.visibility</p:attrName>
                                        </p:attrNameLst>
                                      </p:cBhvr>
                                      <p:to>
                                        <p:strVal val="visible"/>
                                      </p:to>
                                    </p:set>
                                    <p:animEffect transition="in" filter="fade">
                                      <p:cBhvr>
                                        <p:cTn id="28" dur="1000"/>
                                        <p:tgtEl>
                                          <p:spTgt spid="25603">
                                            <p:txEl>
                                              <p:pRg st="4" end="4"/>
                                            </p:txEl>
                                          </p:spTgt>
                                        </p:tgtEl>
                                      </p:cBhvr>
                                    </p:animEffect>
                                  </p:childTnLst>
                                </p:cTn>
                              </p:par>
                            </p:childTnLst>
                          </p:cTn>
                        </p:par>
                        <p:par>
                          <p:cTn id="29" fill="hold" nodeType="afterGroup">
                            <p:stCondLst>
                              <p:cond delay="5000"/>
                            </p:stCondLst>
                            <p:childTnLst>
                              <p:par>
                                <p:cTn id="30" presetID="10" presetClass="entr" presetSubtype="0" fill="hold" grpId="0" nodeType="after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fade">
                                      <p:cBhvr>
                                        <p:cTn id="32" dur="1000"/>
                                        <p:tgtEl>
                                          <p:spTgt spid="25603">
                                            <p:txEl>
                                              <p:pRg st="5" end="5"/>
                                            </p:txEl>
                                          </p:spTgt>
                                        </p:tgtEl>
                                      </p:cBhvr>
                                    </p:animEffect>
                                  </p:childTnLst>
                                </p:cTn>
                              </p:par>
                            </p:childTnLst>
                          </p:cTn>
                        </p:par>
                        <p:par>
                          <p:cTn id="33" fill="hold" nodeType="afterGroup">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25603">
                                            <p:txEl>
                                              <p:pRg st="6" end="6"/>
                                            </p:txEl>
                                          </p:spTgt>
                                        </p:tgtEl>
                                        <p:attrNameLst>
                                          <p:attrName>style.visibility</p:attrName>
                                        </p:attrNameLst>
                                      </p:cBhvr>
                                      <p:to>
                                        <p:strVal val="visible"/>
                                      </p:to>
                                    </p:set>
                                    <p:animEffect transition="in" filter="fade">
                                      <p:cBhvr>
                                        <p:cTn id="36" dur="1000"/>
                                        <p:tgtEl>
                                          <p:spTgt spid="25603">
                                            <p:txEl>
                                              <p:pRg st="6" end="6"/>
                                            </p:txEl>
                                          </p:spTgt>
                                        </p:tgtEl>
                                      </p:cBhvr>
                                    </p:animEffect>
                                  </p:childTnLst>
                                </p:cTn>
                              </p:par>
                            </p:childTnLst>
                          </p:cTn>
                        </p:par>
                        <p:par>
                          <p:cTn id="37" fill="hold" nodeType="afterGroup">
                            <p:stCondLst>
                              <p:cond delay="7000"/>
                            </p:stCondLst>
                            <p:childTnLst>
                              <p:par>
                                <p:cTn id="38" presetID="10" presetClass="entr" presetSubtype="0" fill="hold" grpId="0" nodeType="afterEffect">
                                  <p:stCondLst>
                                    <p:cond delay="0"/>
                                  </p:stCondLst>
                                  <p:childTnLst>
                                    <p:set>
                                      <p:cBhvr>
                                        <p:cTn id="39" dur="1" fill="hold">
                                          <p:stCondLst>
                                            <p:cond delay="0"/>
                                          </p:stCondLst>
                                        </p:cTn>
                                        <p:tgtEl>
                                          <p:spTgt spid="25603">
                                            <p:txEl>
                                              <p:pRg st="7" end="7"/>
                                            </p:txEl>
                                          </p:spTgt>
                                        </p:tgtEl>
                                        <p:attrNameLst>
                                          <p:attrName>style.visibility</p:attrName>
                                        </p:attrNameLst>
                                      </p:cBhvr>
                                      <p:to>
                                        <p:strVal val="visible"/>
                                      </p:to>
                                    </p:set>
                                    <p:animEffect transition="in" filter="fade">
                                      <p:cBhvr>
                                        <p:cTn id="40" dur="1000"/>
                                        <p:tgtEl>
                                          <p:spTgt spid="25603">
                                            <p:txEl>
                                              <p:pRg st="7" end="7"/>
                                            </p:txEl>
                                          </p:spTgt>
                                        </p:tgtEl>
                                      </p:cBhvr>
                                    </p:animEffect>
                                  </p:childTnLst>
                                </p:cTn>
                              </p:par>
                            </p:childTnLst>
                          </p:cTn>
                        </p:par>
                        <p:par>
                          <p:cTn id="41" fill="hold" nodeType="afterGroup">
                            <p:stCondLst>
                              <p:cond delay="8000"/>
                            </p:stCondLst>
                            <p:childTnLst>
                              <p:par>
                                <p:cTn id="42" presetID="10" presetClass="entr" presetSubtype="0" fill="hold" grpId="0" nodeType="afterEffect">
                                  <p:stCondLst>
                                    <p:cond delay="0"/>
                                  </p:stCondLst>
                                  <p:childTnLst>
                                    <p:set>
                                      <p:cBhvr>
                                        <p:cTn id="43" dur="1" fill="hold">
                                          <p:stCondLst>
                                            <p:cond delay="0"/>
                                          </p:stCondLst>
                                        </p:cTn>
                                        <p:tgtEl>
                                          <p:spTgt spid="25603">
                                            <p:txEl>
                                              <p:pRg st="8" end="8"/>
                                            </p:txEl>
                                          </p:spTgt>
                                        </p:tgtEl>
                                        <p:attrNameLst>
                                          <p:attrName>style.visibility</p:attrName>
                                        </p:attrNameLst>
                                      </p:cBhvr>
                                      <p:to>
                                        <p:strVal val="visible"/>
                                      </p:to>
                                    </p:set>
                                    <p:animEffect transition="in" filter="fade">
                                      <p:cBhvr>
                                        <p:cTn id="44" dur="10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smtClean="0">
                <a:latin typeface="Arial" charset="0"/>
                <a:cs typeface="Arial" charset="0"/>
              </a:rPr>
              <a:t>Well-being dimensions</a:t>
            </a:r>
          </a:p>
        </p:txBody>
      </p:sp>
      <p:sp>
        <p:nvSpPr>
          <p:cNvPr id="3" name="Content Placeholder 2"/>
          <p:cNvSpPr>
            <a:spLocks noGrp="1"/>
          </p:cNvSpPr>
          <p:nvPr>
            <p:ph idx="1"/>
          </p:nvPr>
        </p:nvSpPr>
        <p:spPr/>
        <p:txBody>
          <a:bodyPr/>
          <a:lstStyle/>
          <a:p>
            <a:pPr>
              <a:defRPr/>
            </a:pPr>
            <a:r>
              <a:rPr lang="en-GB" dirty="0" smtClean="0"/>
              <a:t>Hedonic:	immediate sense of pleasure</a:t>
            </a:r>
          </a:p>
          <a:p>
            <a:pPr>
              <a:defRPr/>
            </a:pPr>
            <a:r>
              <a:rPr lang="en-GB" dirty="0" smtClean="0"/>
              <a:t>Eudemonic: 	meaning and purpose</a:t>
            </a:r>
          </a:p>
          <a:p>
            <a:pPr>
              <a:defRPr/>
            </a:pPr>
            <a:r>
              <a:rPr lang="en-GB" dirty="0" smtClean="0"/>
              <a:t>Flow: 		engagement and absorption</a:t>
            </a:r>
          </a:p>
          <a:p>
            <a:pPr>
              <a:defRPr/>
            </a:pPr>
            <a:endParaRPr lang="en-GB" dirty="0"/>
          </a:p>
          <a:p>
            <a:pPr marL="0" indent="0">
              <a:buFont typeface="Wingdings" pitchFamily="2" charset="2"/>
              <a:buNone/>
              <a:defRPr/>
            </a:pPr>
            <a:r>
              <a:rPr lang="en-GB" sz="2800" dirty="0" smtClean="0"/>
              <a:t>Only Eudemonia and Flow are positively correlated with significant improvements in subjective well-being</a:t>
            </a:r>
            <a:r>
              <a:rPr lang="en-GB" sz="2800" dirty="0"/>
              <a:t> </a:t>
            </a:r>
            <a:r>
              <a:rPr lang="en-GB" sz="2800" dirty="0" smtClean="0"/>
              <a:t>and reductions in experiences of anxiety and depression.</a:t>
            </a:r>
          </a:p>
          <a:p>
            <a:pPr>
              <a:defRPr/>
            </a:pPr>
            <a:endParaRPr lang="en-GB" dirty="0"/>
          </a:p>
          <a:p>
            <a:pPr marL="0" indent="0">
              <a:buFont typeface="Wingdings" pitchFamily="2" charset="2"/>
              <a:buNone/>
              <a:defRPr/>
            </a:pPr>
            <a:endParaRPr lang="en-GB" dirty="0"/>
          </a:p>
        </p:txBody>
      </p:sp>
      <p:sp>
        <p:nvSpPr>
          <p:cNvPr id="4" name="Footer Placeholder 3"/>
          <p:cNvSpPr>
            <a:spLocks noGrp="1"/>
          </p:cNvSpPr>
          <p:nvPr>
            <p:ph type="ftr" sz="quarter" idx="11"/>
          </p:nvPr>
        </p:nvSpPr>
        <p:spPr/>
        <p:txBody>
          <a:bodyPr/>
          <a:lstStyle/>
          <a:p>
            <a:pPr>
              <a:defRPr/>
            </a:pPr>
            <a:r>
              <a:rPr lang="en-GB" smtClean="0"/>
              <a:t>Is everybody going mad? - Prof. Ray Miller</a:t>
            </a:r>
            <a:endParaRPr lang="en-GB" dirty="0"/>
          </a:p>
        </p:txBody>
      </p:sp>
      <p:sp>
        <p:nvSpPr>
          <p:cNvPr id="5" name="Slide Number Placeholder 4"/>
          <p:cNvSpPr>
            <a:spLocks noGrp="1"/>
          </p:cNvSpPr>
          <p:nvPr>
            <p:ph type="sldNum" sz="quarter" idx="12"/>
          </p:nvPr>
        </p:nvSpPr>
        <p:spPr/>
        <p:txBody>
          <a:bodyPr/>
          <a:lstStyle/>
          <a:p>
            <a:pPr>
              <a:defRPr/>
            </a:pPr>
            <a:fld id="{3E2EFE2F-7143-407A-B9FE-A7F63CBD3079}" type="slidenum">
              <a:rPr lang="en-GB" smtClean="0"/>
              <a:pPr>
                <a:defRPr/>
              </a:pPr>
              <a:t>36</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GB" altLang="en-US" smtClean="0">
                <a:latin typeface="Arial" charset="0"/>
                <a:cs typeface="Arial" charset="0"/>
              </a:rPr>
              <a:t>Well-being questions</a:t>
            </a:r>
          </a:p>
        </p:txBody>
      </p:sp>
      <p:sp>
        <p:nvSpPr>
          <p:cNvPr id="3" name="Content Placeholder 2"/>
          <p:cNvSpPr>
            <a:spLocks noGrp="1"/>
          </p:cNvSpPr>
          <p:nvPr>
            <p:ph idx="1"/>
          </p:nvPr>
        </p:nvSpPr>
        <p:spPr/>
        <p:txBody>
          <a:bodyPr/>
          <a:lstStyle/>
          <a:p>
            <a:pPr marL="0" indent="0" eaLnBrk="1" hangingPunct="1">
              <a:buFont typeface="Wingdings" pitchFamily="2" charset="2"/>
              <a:buNone/>
              <a:defRPr/>
            </a:pPr>
            <a:r>
              <a:rPr lang="en-GB" dirty="0" smtClean="0"/>
              <a:t>The subjective well-being questions in the UK Annual Population Survey ask:</a:t>
            </a:r>
          </a:p>
          <a:p>
            <a:pPr marL="0" indent="0" eaLnBrk="1" hangingPunct="1">
              <a:buFont typeface="Wingdings" pitchFamily="2" charset="2"/>
              <a:buNone/>
              <a:defRPr/>
            </a:pPr>
            <a:endParaRPr lang="en-GB" sz="1200" dirty="0" smtClean="0"/>
          </a:p>
          <a:p>
            <a:pPr eaLnBrk="1" hangingPunct="1">
              <a:defRPr/>
            </a:pPr>
            <a:r>
              <a:rPr lang="en-GB" sz="2400" dirty="0" smtClean="0"/>
              <a:t>Overall, how satisfied are you with your life nowadays? </a:t>
            </a:r>
            <a:r>
              <a:rPr lang="en-GB" sz="2000" dirty="0" smtClean="0"/>
              <a:t>(Hedonic)</a:t>
            </a:r>
          </a:p>
          <a:p>
            <a:pPr eaLnBrk="1" hangingPunct="1">
              <a:defRPr/>
            </a:pPr>
            <a:endParaRPr lang="en-GB" sz="800" dirty="0" smtClean="0"/>
          </a:p>
          <a:p>
            <a:pPr eaLnBrk="1" hangingPunct="1">
              <a:defRPr/>
            </a:pPr>
            <a:r>
              <a:rPr lang="en-GB" sz="2400" dirty="0" smtClean="0"/>
              <a:t>Overall, to what extent do you feel the things you do in your life are worthwhile? </a:t>
            </a:r>
            <a:r>
              <a:rPr lang="en-GB" sz="2000" dirty="0" smtClean="0"/>
              <a:t>(Eudemonic)</a:t>
            </a:r>
          </a:p>
          <a:p>
            <a:pPr eaLnBrk="1" hangingPunct="1">
              <a:defRPr/>
            </a:pPr>
            <a:endParaRPr lang="en-GB" sz="800" dirty="0" smtClean="0"/>
          </a:p>
          <a:p>
            <a:pPr eaLnBrk="1" hangingPunct="1">
              <a:defRPr/>
            </a:pPr>
            <a:r>
              <a:rPr lang="en-GB" sz="2400" dirty="0" smtClean="0"/>
              <a:t>Overall, how happy did you feel yesterday? </a:t>
            </a:r>
            <a:r>
              <a:rPr lang="en-GB" sz="2000" dirty="0" smtClean="0"/>
              <a:t>(State)</a:t>
            </a:r>
          </a:p>
          <a:p>
            <a:pPr eaLnBrk="1" hangingPunct="1">
              <a:defRPr/>
            </a:pPr>
            <a:endParaRPr lang="en-GB" sz="800" dirty="0" smtClean="0"/>
          </a:p>
          <a:p>
            <a:pPr eaLnBrk="1" hangingPunct="1">
              <a:defRPr/>
            </a:pPr>
            <a:r>
              <a:rPr lang="en-GB" sz="2400" dirty="0" smtClean="0"/>
              <a:t>Overall, how anxious did you feel yesterday? </a:t>
            </a:r>
            <a:r>
              <a:rPr lang="en-GB" sz="2000" dirty="0" smtClean="0"/>
              <a:t>(State)</a:t>
            </a:r>
          </a:p>
        </p:txBody>
      </p:sp>
      <p:sp>
        <p:nvSpPr>
          <p:cNvPr id="2" name="Footer Placeholder 1"/>
          <p:cNvSpPr>
            <a:spLocks noGrp="1"/>
          </p:cNvSpPr>
          <p:nvPr>
            <p:ph type="ftr" sz="quarter" idx="11"/>
          </p:nvPr>
        </p:nvSpPr>
        <p:spPr/>
        <p:txBody>
          <a:bodyPr/>
          <a:lstStyle/>
          <a:p>
            <a:pPr>
              <a:defRPr/>
            </a:pPr>
            <a:r>
              <a:rPr lang="en-GB" smtClean="0"/>
              <a:t>Is everybody going mad? - Prof. Ray Miller</a:t>
            </a:r>
            <a:endParaRPr lang="en-GB" dirty="0"/>
          </a:p>
        </p:txBody>
      </p:sp>
      <p:sp>
        <p:nvSpPr>
          <p:cNvPr id="4" name="Slide Number Placeholder 3"/>
          <p:cNvSpPr>
            <a:spLocks noGrp="1"/>
          </p:cNvSpPr>
          <p:nvPr>
            <p:ph type="sldNum" sz="quarter" idx="12"/>
          </p:nvPr>
        </p:nvSpPr>
        <p:spPr/>
        <p:txBody>
          <a:bodyPr/>
          <a:lstStyle/>
          <a:p>
            <a:pPr>
              <a:defRPr/>
            </a:pPr>
            <a:fld id="{97A48BF4-B53F-485C-93A7-5A4F848DDE8A}" type="slidenum">
              <a:rPr lang="en-GB" smtClean="0"/>
              <a:pPr>
                <a:defRPr/>
              </a:pPr>
              <a:t>37</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altLang="en-US" smtClean="0">
                <a:latin typeface="Arial" charset="0"/>
                <a:cs typeface="Arial" charset="0"/>
              </a:rPr>
              <a:t>UK Well-being 2011</a:t>
            </a:r>
          </a:p>
        </p:txBody>
      </p:sp>
      <p:graphicFrame>
        <p:nvGraphicFramePr>
          <p:cNvPr id="6" name="Content Placeholder 5"/>
          <p:cNvGraphicFramePr>
            <a:graphicFrameLocks noGrp="1"/>
          </p:cNvGraphicFramePr>
          <p:nvPr>
            <p:ph idx="1"/>
          </p:nvPr>
        </p:nvGraphicFramePr>
        <p:xfrm>
          <a:off x="468313" y="2117725"/>
          <a:ext cx="8218487" cy="3687763"/>
        </p:xfrm>
        <a:graphic>
          <a:graphicData uri="http://schemas.openxmlformats.org/drawingml/2006/table">
            <a:tbl>
              <a:tblPr firstRow="1" bandRow="1">
                <a:tableStyleId>{5C22544A-7EE6-4342-B048-85BDC9FD1C3A}</a:tableStyleId>
              </a:tblPr>
              <a:tblGrid>
                <a:gridCol w="1800032"/>
                <a:gridCol w="5256092"/>
                <a:gridCol w="1162363"/>
              </a:tblGrid>
              <a:tr h="640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dirty="0" smtClean="0">
                          <a:solidFill>
                            <a:schemeClr val="bg1"/>
                          </a:solidFill>
                          <a:effectLst/>
                          <a:latin typeface="Calibri"/>
                        </a:rPr>
                        <a:t>Indicator</a:t>
                      </a:r>
                    </a:p>
                    <a:p>
                      <a:endParaRPr lang="en-GB" sz="1800" dirty="0"/>
                    </a:p>
                  </a:txBody>
                  <a:tcPr marL="91431" marR="91431"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dirty="0" smtClean="0">
                          <a:solidFill>
                            <a:schemeClr val="bg1"/>
                          </a:solidFill>
                          <a:effectLst/>
                          <a:latin typeface="Calibri"/>
                        </a:rPr>
                        <a:t>Definition</a:t>
                      </a:r>
                    </a:p>
                    <a:p>
                      <a:endParaRPr lang="en-GB" sz="1800" dirty="0"/>
                    </a:p>
                  </a:txBody>
                  <a:tcPr marL="91431" marR="91431"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dirty="0" smtClean="0">
                          <a:solidFill>
                            <a:schemeClr val="bg1"/>
                          </a:solidFill>
                          <a:effectLst/>
                          <a:latin typeface="Calibri"/>
                        </a:rPr>
                        <a:t>Value (%)</a:t>
                      </a:r>
                    </a:p>
                    <a:p>
                      <a:endParaRPr lang="en-GB" sz="1800" dirty="0"/>
                    </a:p>
                  </a:txBody>
                  <a:tcPr marL="91431" marR="91431" marT="45707" marB="45707"/>
                </a:tc>
              </a:tr>
              <a:tr h="822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smtClean="0">
                          <a:solidFill>
                            <a:schemeClr val="tx1"/>
                          </a:solidFill>
                          <a:effectLst/>
                          <a:latin typeface="Calibri"/>
                        </a:rPr>
                        <a:t>Life satisfaction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smtClean="0">
                          <a:solidFill>
                            <a:schemeClr val="tx1"/>
                          </a:solidFill>
                          <a:effectLst/>
                          <a:latin typeface="Calibri"/>
                        </a:rPr>
                        <a:t>(Hedonic)</a:t>
                      </a:r>
                      <a:endParaRPr lang="en-GB" sz="1600" dirty="0">
                        <a:solidFill>
                          <a:schemeClr val="tx1"/>
                        </a:solidFill>
                      </a:endParaRPr>
                    </a:p>
                  </a:txBody>
                  <a:tcPr marL="91431" marR="91431"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smtClean="0">
                          <a:solidFill>
                            <a:schemeClr val="tx1"/>
                          </a:solidFill>
                          <a:effectLst/>
                          <a:latin typeface="Calibri"/>
                        </a:rPr>
                        <a:t>Percentage with medium/ high rating of satisfaction with life overall</a:t>
                      </a:r>
                    </a:p>
                    <a:p>
                      <a:endParaRPr lang="en-GB" sz="1600" dirty="0">
                        <a:solidFill>
                          <a:schemeClr val="tx1"/>
                        </a:solidFill>
                      </a:endParaRPr>
                    </a:p>
                  </a:txBody>
                  <a:tcPr marL="91431" marR="91431" marT="45707" marB="45707"/>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b="0" i="0" u="none" strike="noStrike" dirty="0" smtClean="0">
                          <a:solidFill>
                            <a:schemeClr val="tx1"/>
                          </a:solidFill>
                          <a:effectLst/>
                          <a:latin typeface="Calibri"/>
                        </a:rPr>
                        <a:t>75.9</a:t>
                      </a:r>
                    </a:p>
                    <a:p>
                      <a:pPr algn="r"/>
                      <a:endParaRPr lang="en-GB" sz="1600" dirty="0">
                        <a:solidFill>
                          <a:schemeClr val="tx1"/>
                        </a:solidFill>
                      </a:endParaRPr>
                    </a:p>
                  </a:txBody>
                  <a:tcPr marL="91431" marR="91431" marT="45707" marB="45707"/>
                </a:tc>
              </a:tr>
              <a:tr h="579066">
                <a:tc>
                  <a:txBody>
                    <a:bodyPr/>
                    <a:lstStyle/>
                    <a:p>
                      <a:pPr algn="l" fontAlgn="t"/>
                      <a:r>
                        <a:rPr lang="en-GB" sz="1600" b="0" i="0" u="none" strike="noStrike" dirty="0" smtClean="0">
                          <a:solidFill>
                            <a:schemeClr val="tx1"/>
                          </a:solidFill>
                          <a:effectLst/>
                          <a:latin typeface="Calibri"/>
                        </a:rPr>
                        <a:t>Worthwhile</a:t>
                      </a:r>
                    </a:p>
                    <a:p>
                      <a:pPr algn="l" fontAlgn="t"/>
                      <a:r>
                        <a:rPr lang="en-GB" sz="1600" b="0" i="0" u="none" strike="noStrike" dirty="0" smtClean="0">
                          <a:solidFill>
                            <a:schemeClr val="tx1"/>
                          </a:solidFill>
                          <a:effectLst/>
                          <a:latin typeface="Calibri"/>
                        </a:rPr>
                        <a:t>(Eudemonic)</a:t>
                      </a:r>
                      <a:endParaRPr lang="en-GB" sz="1600" b="0" i="0" u="none" strike="noStrike" dirty="0">
                        <a:solidFill>
                          <a:schemeClr val="tx1"/>
                        </a:solidFill>
                        <a:effectLst/>
                        <a:latin typeface="Calibri"/>
                      </a:endParaRPr>
                    </a:p>
                  </a:txBody>
                  <a:tcPr marL="91431" marR="91431" marT="45707" marB="45707"/>
                </a:tc>
                <a:tc>
                  <a:txBody>
                    <a:bodyPr/>
                    <a:lstStyle/>
                    <a:p>
                      <a:pPr algn="l" fontAlgn="t"/>
                      <a:r>
                        <a:rPr lang="en-GB" sz="1600" b="0" i="0" u="none" strike="noStrike" dirty="0" smtClean="0">
                          <a:solidFill>
                            <a:schemeClr val="tx1"/>
                          </a:solidFill>
                          <a:effectLst/>
                          <a:latin typeface="Calibri"/>
                        </a:rPr>
                        <a:t>Percentage with medium/ high rating of how worthwhile the things they do are</a:t>
                      </a:r>
                      <a:endParaRPr lang="en-GB" sz="1600" b="0" i="0" u="none" strike="noStrike" dirty="0">
                        <a:solidFill>
                          <a:schemeClr val="tx1"/>
                        </a:solidFill>
                        <a:effectLst/>
                        <a:latin typeface="Calibri"/>
                      </a:endParaRPr>
                    </a:p>
                  </a:txBody>
                  <a:tcPr marL="91431" marR="91431" marT="45707" marB="45707"/>
                </a:tc>
                <a:tc>
                  <a:txBody>
                    <a:bodyPr/>
                    <a:lstStyle/>
                    <a:p>
                      <a:pPr algn="r"/>
                      <a:r>
                        <a:rPr lang="en-GB" sz="1600" dirty="0" smtClean="0">
                          <a:solidFill>
                            <a:schemeClr val="tx1"/>
                          </a:solidFill>
                        </a:rPr>
                        <a:t>80.0</a:t>
                      </a:r>
                      <a:endParaRPr lang="en-GB" sz="1600" dirty="0">
                        <a:solidFill>
                          <a:schemeClr val="tx1"/>
                        </a:solidFill>
                      </a:endParaRPr>
                    </a:p>
                  </a:txBody>
                  <a:tcPr marL="91431" marR="91431" marT="45707" marB="45707"/>
                </a:tc>
              </a:tr>
              <a:tr h="822892">
                <a:tc>
                  <a:txBody>
                    <a:bodyPr/>
                    <a:lstStyle/>
                    <a:p>
                      <a:pPr algn="l" fontAlgn="t"/>
                      <a:r>
                        <a:rPr lang="en-GB" sz="1600" b="0" i="0" u="none" strike="noStrike" dirty="0" smtClean="0">
                          <a:solidFill>
                            <a:schemeClr val="tx1"/>
                          </a:solidFill>
                          <a:effectLst/>
                          <a:latin typeface="Calibri"/>
                        </a:rPr>
                        <a:t>Happy yesterday</a:t>
                      </a:r>
                    </a:p>
                    <a:p>
                      <a:pPr algn="l" fontAlgn="t"/>
                      <a:r>
                        <a:rPr lang="en-GB" sz="1600" b="0" i="0" u="none" strike="noStrike" dirty="0" smtClean="0">
                          <a:solidFill>
                            <a:schemeClr val="tx1"/>
                          </a:solidFill>
                          <a:effectLst/>
                          <a:latin typeface="Calibri"/>
                        </a:rPr>
                        <a:t>(State)</a:t>
                      </a:r>
                      <a:endParaRPr lang="en-GB" sz="1600" b="0" i="0" u="none" strike="noStrike" dirty="0">
                        <a:solidFill>
                          <a:schemeClr val="tx1"/>
                        </a:solidFill>
                        <a:effectLst/>
                        <a:latin typeface="Calibri"/>
                      </a:endParaRPr>
                    </a:p>
                  </a:txBody>
                  <a:tcPr marL="91431" marR="91431"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smtClean="0">
                          <a:solidFill>
                            <a:schemeClr val="tx1"/>
                          </a:solidFill>
                          <a:effectLst/>
                          <a:latin typeface="Calibri"/>
                        </a:rPr>
                        <a:t>Percentage with medium/ high rating who rated their happiness yesterday </a:t>
                      </a:r>
                    </a:p>
                    <a:p>
                      <a:endParaRPr lang="en-GB" sz="1600" dirty="0">
                        <a:solidFill>
                          <a:schemeClr val="tx1"/>
                        </a:solidFill>
                      </a:endParaRPr>
                    </a:p>
                  </a:txBody>
                  <a:tcPr marL="91431" marR="91431" marT="45707" marB="45707"/>
                </a:tc>
                <a:tc>
                  <a:txBody>
                    <a:bodyPr/>
                    <a:lstStyle/>
                    <a:p>
                      <a:pPr algn="r"/>
                      <a:r>
                        <a:rPr lang="en-GB" sz="1600" dirty="0" smtClean="0">
                          <a:solidFill>
                            <a:schemeClr val="tx1"/>
                          </a:solidFill>
                        </a:rPr>
                        <a:t>71.1</a:t>
                      </a:r>
                      <a:endParaRPr lang="en-GB" sz="1600" dirty="0">
                        <a:solidFill>
                          <a:schemeClr val="tx1"/>
                        </a:solidFill>
                      </a:endParaRPr>
                    </a:p>
                  </a:txBody>
                  <a:tcPr marL="91431" marR="91431" marT="45707" marB="45707"/>
                </a:tc>
              </a:tr>
              <a:tr h="822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smtClean="0">
                          <a:solidFill>
                            <a:schemeClr val="tx1"/>
                          </a:solidFill>
                          <a:effectLst/>
                          <a:latin typeface="Calibri"/>
                        </a:rPr>
                        <a:t>Anxious yesterday</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smtClean="0">
                          <a:solidFill>
                            <a:schemeClr val="tx1"/>
                          </a:solidFill>
                          <a:effectLst/>
                          <a:latin typeface="Calibri"/>
                        </a:rPr>
                        <a:t>(State)</a:t>
                      </a:r>
                    </a:p>
                  </a:txBody>
                  <a:tcPr marL="91431" marR="91431"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smtClean="0">
                          <a:solidFill>
                            <a:schemeClr val="tx1"/>
                          </a:solidFill>
                          <a:effectLst/>
                          <a:latin typeface="Calibri"/>
                        </a:rPr>
                        <a:t>Percentage with medium/low rating who rated how anxious they were yesterday</a:t>
                      </a:r>
                    </a:p>
                    <a:p>
                      <a:endParaRPr lang="en-GB" sz="1600" dirty="0">
                        <a:solidFill>
                          <a:schemeClr val="tx1"/>
                        </a:solidFill>
                      </a:endParaRPr>
                    </a:p>
                  </a:txBody>
                  <a:tcPr marL="91431" marR="91431" marT="45707" marB="45707"/>
                </a:tc>
                <a:tc>
                  <a:txBody>
                    <a:bodyPr/>
                    <a:lstStyle/>
                    <a:p>
                      <a:pPr algn="r"/>
                      <a:r>
                        <a:rPr lang="en-GB" sz="1600" dirty="0" smtClean="0">
                          <a:solidFill>
                            <a:schemeClr val="tx1"/>
                          </a:solidFill>
                        </a:rPr>
                        <a:t>60.1</a:t>
                      </a:r>
                      <a:endParaRPr lang="en-GB" sz="1600" dirty="0">
                        <a:solidFill>
                          <a:schemeClr val="tx1"/>
                        </a:solidFill>
                      </a:endParaRPr>
                    </a:p>
                  </a:txBody>
                  <a:tcPr marL="91431" marR="91431" marT="45707" marB="45707"/>
                </a:tc>
              </a:tr>
            </a:tbl>
          </a:graphicData>
        </a:graphic>
      </p:graphicFrame>
      <p:sp>
        <p:nvSpPr>
          <p:cNvPr id="4" name="Footer Placeholder 3"/>
          <p:cNvSpPr>
            <a:spLocks noGrp="1"/>
          </p:cNvSpPr>
          <p:nvPr>
            <p:ph type="ftr" sz="quarter" idx="11"/>
          </p:nvPr>
        </p:nvSpPr>
        <p:spPr/>
        <p:txBody>
          <a:bodyPr/>
          <a:lstStyle/>
          <a:p>
            <a:pPr>
              <a:defRPr/>
            </a:pPr>
            <a:r>
              <a:rPr lang="en-GB" smtClean="0"/>
              <a:t>Is everybody going mad? - Prof. Ray Miller</a:t>
            </a:r>
            <a:endParaRPr lang="en-GB" dirty="0"/>
          </a:p>
        </p:txBody>
      </p:sp>
      <p:sp>
        <p:nvSpPr>
          <p:cNvPr id="5" name="Slide Number Placeholder 4"/>
          <p:cNvSpPr>
            <a:spLocks noGrp="1"/>
          </p:cNvSpPr>
          <p:nvPr>
            <p:ph type="sldNum" sz="quarter" idx="12"/>
          </p:nvPr>
        </p:nvSpPr>
        <p:spPr/>
        <p:txBody>
          <a:bodyPr/>
          <a:lstStyle/>
          <a:p>
            <a:pPr>
              <a:defRPr/>
            </a:pPr>
            <a:fld id="{657B9EB2-CB3D-4B22-BD18-66D44500B2E6}" type="slidenum">
              <a:rPr lang="en-GB" smtClean="0"/>
              <a:pPr>
                <a:defRPr/>
              </a:pPr>
              <a:t>38</a:t>
            </a:fld>
            <a:endParaRPr lang="en-GB" dirty="0"/>
          </a:p>
        </p:txBody>
      </p:sp>
      <p:sp>
        <p:nvSpPr>
          <p:cNvPr id="7" name="TextBox 6"/>
          <p:cNvSpPr txBox="1">
            <a:spLocks noChangeArrowheads="1"/>
          </p:cNvSpPr>
          <p:nvPr/>
        </p:nvSpPr>
        <p:spPr bwMode="auto">
          <a:xfrm>
            <a:off x="468313" y="5889625"/>
            <a:ext cx="80645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 hangingPunct="1"/>
            <a:r>
              <a:rPr lang="en-GB" altLang="en-US" sz="1200">
                <a:solidFill>
                  <a:schemeClr val="bg1"/>
                </a:solidFill>
              </a:rPr>
              <a:t>Source: Annual Population Survey, Office for National Statistics, Subjective Well-being , April 2011 to March 2012</a:t>
            </a:r>
          </a:p>
          <a:p>
            <a:pPr algn="ctr" eaLnBrk="1" fontAlgn="b" hangingPunct="1"/>
            <a:r>
              <a:rPr lang="en-GB" altLang="en-US" sz="1400">
                <a:solidFill>
                  <a:schemeClr val="bg1"/>
                </a:solidFill>
              </a:rPr>
              <a:t>(http://www.ons.gov.uk/ons/dcp171766_287415.pdf)</a:t>
            </a:r>
            <a:endParaRPr lang="en-GB" altLang="en-US"/>
          </a:p>
        </p:txBody>
      </p:sp>
      <p:sp>
        <p:nvSpPr>
          <p:cNvPr id="8" name="TextBox 7"/>
          <p:cNvSpPr txBox="1">
            <a:spLocks noChangeArrowheads="1"/>
          </p:cNvSpPr>
          <p:nvPr/>
        </p:nvSpPr>
        <p:spPr bwMode="auto">
          <a:xfrm>
            <a:off x="468313" y="1628775"/>
            <a:ext cx="8207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b="1">
                <a:solidFill>
                  <a:schemeClr val="bg1"/>
                </a:solidFill>
                <a:latin typeface="Calibri" pitchFamily="34" charset="0"/>
              </a:rPr>
              <a:t>Individual well-being measures, United Kingdom</a:t>
            </a:r>
          </a:p>
          <a:p>
            <a:pPr eaLnBrk="1" hangingPunct="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smtClean="0">
                <a:latin typeface="Arial" charset="0"/>
                <a:cs typeface="Arial" charset="0"/>
              </a:rPr>
              <a:t>Radical change?</a:t>
            </a:r>
          </a:p>
        </p:txBody>
      </p:sp>
      <p:sp>
        <p:nvSpPr>
          <p:cNvPr id="35843" name="Content Placeholder 2"/>
          <p:cNvSpPr>
            <a:spLocks noGrp="1"/>
          </p:cNvSpPr>
          <p:nvPr>
            <p:ph idx="1"/>
          </p:nvPr>
        </p:nvSpPr>
        <p:spPr/>
        <p:txBody>
          <a:bodyPr/>
          <a:lstStyle/>
          <a:p>
            <a:pPr marL="0" indent="0">
              <a:buFont typeface="Wingdings" pitchFamily="2" charset="2"/>
              <a:buNone/>
            </a:pPr>
            <a:r>
              <a:rPr lang="en-GB" altLang="en-US" smtClean="0">
                <a:latin typeface="Arial" charset="0"/>
                <a:cs typeface="Arial" charset="0"/>
              </a:rPr>
              <a:t>From ‘Mental Health’ model of dependence to self-efficacy ‘Mental Fitness’ model</a:t>
            </a:r>
          </a:p>
          <a:p>
            <a:pPr marL="0" indent="0">
              <a:buFont typeface="Wingdings" pitchFamily="2" charset="2"/>
              <a:buNone/>
            </a:pPr>
            <a:r>
              <a:rPr lang="en-GB" altLang="en-US" sz="2800" b="1" smtClean="0">
                <a:latin typeface="Arial" charset="0"/>
                <a:cs typeface="Arial" charset="0"/>
              </a:rPr>
              <a:t>	R		R</a:t>
            </a:r>
            <a:r>
              <a:rPr lang="en-GB" altLang="en-US" sz="2800" smtClean="0">
                <a:latin typeface="Arial" charset="0"/>
                <a:cs typeface="Arial" charset="0"/>
              </a:rPr>
              <a:t>ealistic expectations</a:t>
            </a:r>
          </a:p>
          <a:p>
            <a:pPr marL="0" indent="0">
              <a:buFont typeface="Wingdings" pitchFamily="2" charset="2"/>
              <a:buNone/>
            </a:pPr>
            <a:r>
              <a:rPr lang="en-GB" altLang="en-US" sz="2800" b="1" smtClean="0">
                <a:latin typeface="Arial" charset="0"/>
                <a:cs typeface="Arial" charset="0"/>
              </a:rPr>
              <a:t>	A		A</a:t>
            </a:r>
            <a:r>
              <a:rPr lang="en-GB" altLang="en-US" sz="2800" smtClean="0">
                <a:latin typeface="Arial" charset="0"/>
                <a:cs typeface="Arial" charset="0"/>
              </a:rPr>
              <a:t>ccept responsibility</a:t>
            </a:r>
          </a:p>
          <a:p>
            <a:pPr marL="0" indent="0">
              <a:buFont typeface="Wingdings" pitchFamily="2" charset="2"/>
              <a:buNone/>
            </a:pPr>
            <a:r>
              <a:rPr lang="en-GB" altLang="en-US" sz="2800" b="1" smtClean="0">
                <a:latin typeface="Arial" charset="0"/>
                <a:cs typeface="Arial" charset="0"/>
              </a:rPr>
              <a:t>	D		D</a:t>
            </a:r>
            <a:r>
              <a:rPr lang="en-GB" altLang="en-US" sz="2800" smtClean="0">
                <a:latin typeface="Arial" charset="0"/>
                <a:cs typeface="Arial" charset="0"/>
              </a:rPr>
              <a:t>evelop strengths</a:t>
            </a:r>
          </a:p>
          <a:p>
            <a:pPr marL="0" indent="0">
              <a:buFont typeface="Wingdings" pitchFamily="2" charset="2"/>
              <a:buNone/>
            </a:pPr>
            <a:r>
              <a:rPr lang="en-GB" altLang="en-US" sz="2800" b="1" smtClean="0">
                <a:latin typeface="Arial" charset="0"/>
                <a:cs typeface="Arial" charset="0"/>
              </a:rPr>
              <a:t>	I		I</a:t>
            </a:r>
            <a:r>
              <a:rPr lang="en-GB" altLang="en-US" sz="2800" smtClean="0">
                <a:latin typeface="Arial" charset="0"/>
                <a:cs typeface="Arial" charset="0"/>
              </a:rPr>
              <a:t>mprove mental fitness</a:t>
            </a:r>
          </a:p>
          <a:p>
            <a:pPr marL="0" indent="0">
              <a:buFont typeface="Wingdings" pitchFamily="2" charset="2"/>
              <a:buNone/>
            </a:pPr>
            <a:r>
              <a:rPr lang="en-GB" altLang="en-US" sz="2800" b="1" smtClean="0">
                <a:latin typeface="Arial" charset="0"/>
                <a:cs typeface="Arial" charset="0"/>
              </a:rPr>
              <a:t>	C		C</a:t>
            </a:r>
            <a:r>
              <a:rPr lang="en-GB" altLang="en-US" sz="2800" smtClean="0">
                <a:latin typeface="Arial" charset="0"/>
                <a:cs typeface="Arial" charset="0"/>
              </a:rPr>
              <a:t>hallenge and purpose</a:t>
            </a:r>
          </a:p>
          <a:p>
            <a:pPr marL="0" indent="0">
              <a:buFont typeface="Wingdings" pitchFamily="2" charset="2"/>
              <a:buNone/>
            </a:pPr>
            <a:r>
              <a:rPr lang="en-GB" altLang="en-US" sz="2800" b="1" smtClean="0">
                <a:latin typeface="Arial" charset="0"/>
                <a:cs typeface="Arial" charset="0"/>
              </a:rPr>
              <a:t>	A		A</a:t>
            </a:r>
            <a:r>
              <a:rPr lang="en-GB" altLang="en-US" sz="2800" smtClean="0">
                <a:latin typeface="Arial" charset="0"/>
                <a:cs typeface="Arial" charset="0"/>
              </a:rPr>
              <a:t>ctive engagement</a:t>
            </a:r>
          </a:p>
          <a:p>
            <a:pPr marL="0" indent="0">
              <a:buFont typeface="Wingdings" pitchFamily="2" charset="2"/>
              <a:buNone/>
            </a:pPr>
            <a:r>
              <a:rPr lang="en-GB" altLang="en-US" sz="2800" b="1" smtClean="0">
                <a:latin typeface="Arial" charset="0"/>
                <a:cs typeface="Arial" charset="0"/>
              </a:rPr>
              <a:t>	L		L</a:t>
            </a:r>
            <a:r>
              <a:rPr lang="en-GB" altLang="en-US" sz="2800" smtClean="0">
                <a:latin typeface="Arial" charset="0"/>
                <a:cs typeface="Arial" charset="0"/>
              </a:rPr>
              <a:t>earn resilience</a:t>
            </a:r>
          </a:p>
        </p:txBody>
      </p:sp>
      <p:sp>
        <p:nvSpPr>
          <p:cNvPr id="4" name="Footer Placeholder 3"/>
          <p:cNvSpPr>
            <a:spLocks noGrp="1"/>
          </p:cNvSpPr>
          <p:nvPr>
            <p:ph type="ftr" sz="quarter" idx="11"/>
          </p:nvPr>
        </p:nvSpPr>
        <p:spPr/>
        <p:txBody>
          <a:bodyPr/>
          <a:lstStyle/>
          <a:p>
            <a:pPr>
              <a:defRPr/>
            </a:pPr>
            <a:r>
              <a:rPr lang="en-GB" smtClean="0"/>
              <a:t>Is everybody going mad? - Prof. Ray Miller</a:t>
            </a:r>
            <a:endParaRPr lang="en-GB" dirty="0"/>
          </a:p>
        </p:txBody>
      </p:sp>
      <p:sp>
        <p:nvSpPr>
          <p:cNvPr id="5" name="Slide Number Placeholder 4"/>
          <p:cNvSpPr>
            <a:spLocks noGrp="1"/>
          </p:cNvSpPr>
          <p:nvPr>
            <p:ph type="sldNum" sz="quarter" idx="12"/>
          </p:nvPr>
        </p:nvSpPr>
        <p:spPr/>
        <p:txBody>
          <a:bodyPr/>
          <a:lstStyle/>
          <a:p>
            <a:pPr>
              <a:defRPr/>
            </a:pPr>
            <a:fld id="{CFEBCFBA-0243-417D-A5FF-E5DE0566C4C7}" type="slidenum">
              <a:rPr lang="en-GB" smtClean="0"/>
              <a:pPr>
                <a:defRPr/>
              </a:pPr>
              <a:t>39</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5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fade">
                                      <p:cBhvr>
                                        <p:cTn id="22" dur="500"/>
                                        <p:tgtEl>
                                          <p:spTgt spid="35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fade">
                                      <p:cBhvr>
                                        <p:cTn id="27" dur="500"/>
                                        <p:tgtEl>
                                          <p:spTgt spid="358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Effect transition="in" filter="fade">
                                      <p:cBhvr>
                                        <p:cTn id="32" dur="500"/>
                                        <p:tgtEl>
                                          <p:spTgt spid="358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5843">
                                            <p:txEl>
                                              <p:pRg st="6" end="6"/>
                                            </p:txEl>
                                          </p:spTgt>
                                        </p:tgtEl>
                                        <p:attrNameLst>
                                          <p:attrName>style.visibility</p:attrName>
                                        </p:attrNameLst>
                                      </p:cBhvr>
                                      <p:to>
                                        <p:strVal val="visible"/>
                                      </p:to>
                                    </p:set>
                                    <p:animEffect transition="in" filter="fade">
                                      <p:cBhvr>
                                        <p:cTn id="37" dur="500"/>
                                        <p:tgtEl>
                                          <p:spTgt spid="358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5843">
                                            <p:txEl>
                                              <p:pRg st="7" end="7"/>
                                            </p:txEl>
                                          </p:spTgt>
                                        </p:tgtEl>
                                        <p:attrNameLst>
                                          <p:attrName>style.visibility</p:attrName>
                                        </p:attrNameLst>
                                      </p:cBhvr>
                                      <p:to>
                                        <p:strVal val="visible"/>
                                      </p:to>
                                    </p:set>
                                    <p:animEffect transition="in" filter="fade">
                                      <p:cBhvr>
                                        <p:cTn id="42" dur="500"/>
                                        <p:tgtEl>
                                          <p:spTgt spid="35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defRPr/>
            </a:pPr>
            <a:r>
              <a:rPr lang="en-GB" dirty="0" smtClean="0">
                <a:latin typeface="Arial" charset="0"/>
                <a:cs typeface="Arial" charset="0"/>
              </a:rPr>
              <a:t>WEMWBS</a:t>
            </a:r>
            <a:br>
              <a:rPr lang="en-GB" dirty="0" smtClean="0">
                <a:latin typeface="Arial" charset="0"/>
                <a:cs typeface="Arial" charset="0"/>
              </a:rPr>
            </a:br>
            <a:r>
              <a:rPr lang="en-GB" sz="1600" dirty="0" smtClean="0">
                <a:latin typeface="Arial" charset="0"/>
                <a:cs typeface="Arial" charset="0"/>
              </a:rPr>
              <a:t>(</a:t>
            </a:r>
            <a:r>
              <a:rPr lang="en-GB" sz="1600" dirty="0" smtClean="0">
                <a:latin typeface="Arial" charset="0"/>
                <a:ea typeface="+mn-ea"/>
                <a:cs typeface="Arial" charset="0"/>
              </a:rPr>
              <a:t>http</a:t>
            </a:r>
            <a:r>
              <a:rPr lang="en-GB" sz="1600" dirty="0">
                <a:latin typeface="Arial" charset="0"/>
                <a:ea typeface="+mn-ea"/>
                <a:cs typeface="Arial" charset="0"/>
              </a:rPr>
              <a:t>://</a:t>
            </a:r>
            <a:r>
              <a:rPr lang="en-GB" sz="1600" dirty="0" smtClean="0">
                <a:latin typeface="Arial" charset="0"/>
                <a:ea typeface="+mn-ea"/>
                <a:cs typeface="Arial" charset="0"/>
              </a:rPr>
              <a:t>www.healthscotland.com/documents/1467.aspx)</a:t>
            </a:r>
            <a:br>
              <a:rPr lang="en-GB" sz="1600" dirty="0" smtClean="0">
                <a:latin typeface="Arial" charset="0"/>
                <a:ea typeface="+mn-ea"/>
                <a:cs typeface="Arial" charset="0"/>
              </a:rPr>
            </a:br>
            <a:r>
              <a:rPr lang="en-GB" sz="1600" dirty="0">
                <a:latin typeface="Arial" charset="0"/>
                <a:ea typeface="+mn-ea"/>
                <a:cs typeface="Arial" charset="0"/>
              </a:rPr>
              <a:t/>
            </a:r>
            <a:br>
              <a:rPr lang="en-GB" sz="1600" dirty="0">
                <a:latin typeface="Arial" charset="0"/>
                <a:ea typeface="+mn-ea"/>
                <a:cs typeface="Arial" charset="0"/>
              </a:rPr>
            </a:br>
            <a:endParaRPr lang="en-GB" sz="1600" dirty="0" smtClean="0">
              <a:latin typeface="Arial" charset="0"/>
              <a:cs typeface="Arial" charset="0"/>
            </a:endParaRPr>
          </a:p>
        </p:txBody>
      </p:sp>
      <p:pic>
        <p:nvPicPr>
          <p:cNvPr id="1843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59063" y="981075"/>
            <a:ext cx="3857625" cy="5470525"/>
          </a:xfrm>
        </p:spPr>
      </p:pic>
      <p:sp>
        <p:nvSpPr>
          <p:cNvPr id="2" name="Footer Placeholder 1"/>
          <p:cNvSpPr>
            <a:spLocks noGrp="1"/>
          </p:cNvSpPr>
          <p:nvPr>
            <p:ph type="ftr" sz="quarter" idx="11"/>
          </p:nvPr>
        </p:nvSpPr>
        <p:spPr/>
        <p:txBody>
          <a:bodyPr/>
          <a:lstStyle/>
          <a:p>
            <a:pPr>
              <a:defRPr/>
            </a:pPr>
            <a:r>
              <a:rPr lang="en-GB" smtClean="0"/>
              <a:t>Is everybody going mad? - Prof. Ray Miller</a:t>
            </a:r>
            <a:endParaRPr lang="en-GB" dirty="0"/>
          </a:p>
        </p:txBody>
      </p:sp>
      <p:sp>
        <p:nvSpPr>
          <p:cNvPr id="3" name="Slide Number Placeholder 2"/>
          <p:cNvSpPr>
            <a:spLocks noGrp="1"/>
          </p:cNvSpPr>
          <p:nvPr>
            <p:ph type="sldNum" sz="quarter" idx="12"/>
          </p:nvPr>
        </p:nvSpPr>
        <p:spPr/>
        <p:txBody>
          <a:bodyPr/>
          <a:lstStyle/>
          <a:p>
            <a:pPr>
              <a:defRPr/>
            </a:pPr>
            <a:fld id="{E4291CCB-B66B-4B91-B516-F0AFA7BA0D7D}" type="slidenum">
              <a:rPr lang="en-GB" smtClean="0"/>
              <a:pPr>
                <a:defRPr/>
              </a:pPr>
              <a:t>4</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GB" altLang="en-US" smtClean="0">
                <a:latin typeface="Arial" charset="0"/>
                <a:cs typeface="Arial" charset="0"/>
              </a:rPr>
              <a:t>A new approach?</a:t>
            </a:r>
          </a:p>
        </p:txBody>
      </p:sp>
      <p:sp>
        <p:nvSpPr>
          <p:cNvPr id="28675" name="Content Placeholder 2"/>
          <p:cNvSpPr>
            <a:spLocks noGrp="1"/>
          </p:cNvSpPr>
          <p:nvPr>
            <p:ph idx="1"/>
          </p:nvPr>
        </p:nvSpPr>
        <p:spPr/>
        <p:txBody>
          <a:bodyPr/>
          <a:lstStyle/>
          <a:p>
            <a:pPr marL="0" indent="0" eaLnBrk="1" hangingPunct="1">
              <a:lnSpc>
                <a:spcPts val="3200"/>
              </a:lnSpc>
              <a:buFont typeface="Wingdings" pitchFamily="2" charset="2"/>
              <a:buNone/>
            </a:pPr>
            <a:r>
              <a:rPr lang="en-GB" altLang="en-US" sz="2400" smtClean="0">
                <a:latin typeface="Arial" charset="0"/>
                <a:cs typeface="Arial" charset="0"/>
              </a:rPr>
              <a:t>“The Scottish Government is continuing to take forward work to offer appropriate and timely access to treatment for depression and anxiety and is committed to a range of approaches that meet the different needs of patients, including </a:t>
            </a:r>
            <a:r>
              <a:rPr lang="en-GB" altLang="en-US" sz="2400" b="1" i="1" smtClean="0">
                <a:latin typeface="Arial" charset="0"/>
                <a:cs typeface="Arial" charset="0"/>
              </a:rPr>
              <a:t>increased access to psychological therapies, guided self-help, non-pharmacological interventions </a:t>
            </a:r>
            <a:r>
              <a:rPr lang="en-GB" altLang="en-US" sz="2400" smtClean="0">
                <a:latin typeface="Arial" charset="0"/>
                <a:cs typeface="Arial" charset="0"/>
              </a:rPr>
              <a:t>and prescription of medication. The voluntary sector also offers </a:t>
            </a:r>
            <a:r>
              <a:rPr lang="en-GB" altLang="en-US" sz="2400" b="1" i="1" smtClean="0">
                <a:latin typeface="Arial" charset="0"/>
                <a:cs typeface="Arial" charset="0"/>
              </a:rPr>
              <a:t>a range of counselling services to those requiring help with bereavement, trauma, abuse and relationships</a:t>
            </a:r>
            <a:r>
              <a:rPr lang="en-GB" altLang="en-US" sz="2400" smtClean="0">
                <a:latin typeface="Arial" charset="0"/>
                <a:cs typeface="Arial" charset="0"/>
              </a:rPr>
              <a:t>.”</a:t>
            </a:r>
          </a:p>
          <a:p>
            <a:pPr marL="0" indent="0" eaLnBrk="1" hangingPunct="1">
              <a:buFont typeface="Wingdings" pitchFamily="2" charset="2"/>
              <a:buNone/>
            </a:pPr>
            <a:endParaRPr lang="en-GB" altLang="en-US" sz="800" smtClean="0">
              <a:latin typeface="Arial" charset="0"/>
              <a:cs typeface="Arial" charset="0"/>
            </a:endParaRPr>
          </a:p>
          <a:p>
            <a:pPr marL="0" indent="0" algn="r" eaLnBrk="1" hangingPunct="1">
              <a:buFont typeface="Wingdings" pitchFamily="2" charset="2"/>
              <a:buNone/>
            </a:pPr>
            <a:r>
              <a:rPr lang="en-GB" altLang="en-US" sz="1400" smtClean="0">
                <a:latin typeface="Arial" charset="0"/>
                <a:cs typeface="Arial" charset="0"/>
              </a:rPr>
              <a:t>(Towards a Mentally Flourishing Scotland, 2010)</a:t>
            </a:r>
          </a:p>
        </p:txBody>
      </p:sp>
      <p:sp>
        <p:nvSpPr>
          <p:cNvPr id="5" name="Footer Placeholder 4"/>
          <p:cNvSpPr>
            <a:spLocks noGrp="1"/>
          </p:cNvSpPr>
          <p:nvPr>
            <p:ph type="ftr" sz="quarter" idx="11"/>
          </p:nvPr>
        </p:nvSpPr>
        <p:spPr/>
        <p:txBody>
          <a:bodyPr/>
          <a:lstStyle/>
          <a:p>
            <a:pPr>
              <a:defRPr/>
            </a:pPr>
            <a:r>
              <a:rPr lang="en-GB" smtClean="0"/>
              <a:t>Is everybody going mad? - Prof. Ray Miller</a:t>
            </a:r>
            <a:endParaRPr lang="en-GB" dirty="0"/>
          </a:p>
        </p:txBody>
      </p:sp>
      <p:sp>
        <p:nvSpPr>
          <p:cNvPr id="6" name="Slide Number Placeholder 5"/>
          <p:cNvSpPr>
            <a:spLocks noGrp="1"/>
          </p:cNvSpPr>
          <p:nvPr>
            <p:ph type="sldNum" sz="quarter" idx="12"/>
          </p:nvPr>
        </p:nvSpPr>
        <p:spPr/>
        <p:txBody>
          <a:bodyPr/>
          <a:lstStyle/>
          <a:p>
            <a:pPr>
              <a:defRPr/>
            </a:pPr>
            <a:fld id="{ABE8CF1D-510E-4804-87C1-CEB67C270DD9}" type="slidenum">
              <a:rPr lang="en-GB" smtClean="0"/>
              <a:pPr>
                <a:defRPr/>
              </a:pPr>
              <a:t>40</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animEffect transition="in" filter="fade">
                                      <p:cBhvr>
                                        <p:cTn id="11"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smtClean="0">
                <a:latin typeface="Arial" charset="0"/>
                <a:cs typeface="Arial" charset="0"/>
              </a:rPr>
              <a:t>But Finally…</a:t>
            </a:r>
          </a:p>
        </p:txBody>
      </p:sp>
      <p:sp>
        <p:nvSpPr>
          <p:cNvPr id="3" name="Content Placeholder 2"/>
          <p:cNvSpPr>
            <a:spLocks noGrp="1"/>
          </p:cNvSpPr>
          <p:nvPr>
            <p:ph idx="1"/>
          </p:nvPr>
        </p:nvSpPr>
        <p:spPr/>
        <p:txBody>
          <a:bodyPr/>
          <a:lstStyle/>
          <a:p>
            <a:pPr>
              <a:defRPr/>
            </a:pPr>
            <a:r>
              <a:rPr lang="en-GB" sz="2800" dirty="0" smtClean="0">
                <a:latin typeface="Arial" charset="0"/>
                <a:cs typeface="Arial" charset="0"/>
              </a:rPr>
              <a:t>Are we promoting all psychological distress as ‘abnormal’?</a:t>
            </a:r>
          </a:p>
          <a:p>
            <a:pPr>
              <a:defRPr/>
            </a:pPr>
            <a:r>
              <a:rPr lang="en-GB" sz="2800" dirty="0" smtClean="0">
                <a:latin typeface="Arial" charset="0"/>
                <a:cs typeface="Arial" charset="0"/>
              </a:rPr>
              <a:t>Is this </a:t>
            </a:r>
            <a:r>
              <a:rPr lang="en-GB" sz="2800" dirty="0" err="1" smtClean="0">
                <a:latin typeface="Arial" charset="0"/>
                <a:cs typeface="Arial" charset="0"/>
              </a:rPr>
              <a:t>pathologizing</a:t>
            </a:r>
            <a:r>
              <a:rPr lang="en-GB" sz="2800" dirty="0" smtClean="0">
                <a:latin typeface="Arial" charset="0"/>
                <a:cs typeface="Arial" charset="0"/>
              </a:rPr>
              <a:t> everyday life?</a:t>
            </a:r>
          </a:p>
          <a:p>
            <a:pPr>
              <a:defRPr/>
            </a:pPr>
            <a:r>
              <a:rPr lang="en-GB" sz="2800" dirty="0" smtClean="0">
                <a:latin typeface="Arial" charset="0"/>
                <a:cs typeface="Arial" charset="0"/>
              </a:rPr>
              <a:t>Are well-being and resilience health issues or educational and social issues?</a:t>
            </a:r>
          </a:p>
          <a:p>
            <a:pPr>
              <a:defRPr/>
            </a:pPr>
            <a:r>
              <a:rPr lang="en-GB" sz="2800" dirty="0" smtClean="0">
                <a:latin typeface="Arial" charset="0"/>
                <a:cs typeface="Arial" charset="0"/>
              </a:rPr>
              <a:t>What are the consequences of current attitudes?</a:t>
            </a:r>
          </a:p>
          <a:p>
            <a:pPr>
              <a:defRPr/>
            </a:pPr>
            <a:r>
              <a:rPr lang="en-GB" sz="2800" dirty="0" smtClean="0">
                <a:latin typeface="Arial" charset="0"/>
                <a:cs typeface="Arial" charset="0"/>
              </a:rPr>
              <a:t>Are there alternatives?... Or…</a:t>
            </a:r>
          </a:p>
          <a:p>
            <a:pPr>
              <a:defRPr/>
            </a:pPr>
            <a:r>
              <a:rPr lang="en-GB" sz="4000" b="1" dirty="0" smtClean="0">
                <a:solidFill>
                  <a:srgbClr val="FFFF00"/>
                </a:solidFill>
                <a:effectLst>
                  <a:outerShdw blurRad="38100" dist="38100" dir="2700000" algn="tl">
                    <a:srgbClr val="000000">
                      <a:alpha val="43137"/>
                    </a:srgbClr>
                  </a:outerShdw>
                </a:effectLst>
                <a:latin typeface="Arial" charset="0"/>
                <a:cs typeface="Arial" charset="0"/>
              </a:rPr>
              <a:t>Is everybody going mad?</a:t>
            </a:r>
          </a:p>
          <a:p>
            <a:pPr>
              <a:defRPr/>
            </a:pPr>
            <a:endParaRPr lang="en-GB" dirty="0" smtClean="0">
              <a:latin typeface="Arial" charset="0"/>
              <a:cs typeface="Arial" charset="0"/>
            </a:endParaRPr>
          </a:p>
        </p:txBody>
      </p:sp>
      <p:sp>
        <p:nvSpPr>
          <p:cNvPr id="4" name="Footer Placeholder 3"/>
          <p:cNvSpPr>
            <a:spLocks noGrp="1"/>
          </p:cNvSpPr>
          <p:nvPr>
            <p:ph type="ftr" sz="quarter" idx="11"/>
          </p:nvPr>
        </p:nvSpPr>
        <p:spPr/>
        <p:txBody>
          <a:bodyPr/>
          <a:lstStyle/>
          <a:p>
            <a:pPr>
              <a:defRPr/>
            </a:pPr>
            <a:r>
              <a:rPr lang="en-GB" smtClean="0"/>
              <a:t>Is everybody going mad? - Prof. Ray Miller</a:t>
            </a:r>
            <a:endParaRPr lang="en-GB" dirty="0"/>
          </a:p>
        </p:txBody>
      </p:sp>
      <p:sp>
        <p:nvSpPr>
          <p:cNvPr id="5" name="Slide Number Placeholder 4"/>
          <p:cNvSpPr>
            <a:spLocks noGrp="1"/>
          </p:cNvSpPr>
          <p:nvPr>
            <p:ph type="sldNum" sz="quarter" idx="12"/>
          </p:nvPr>
        </p:nvSpPr>
        <p:spPr/>
        <p:txBody>
          <a:bodyPr/>
          <a:lstStyle/>
          <a:p>
            <a:pPr>
              <a:defRPr/>
            </a:pPr>
            <a:fld id="{F3E3A527-FB49-4007-8D47-430F3554C986}" type="slidenum">
              <a:rPr lang="en-GB" smtClean="0"/>
              <a:pPr>
                <a:defRPr/>
              </a:pPr>
              <a:t>41</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altLang="en-US" smtClean="0">
                <a:latin typeface="Arial" charset="0"/>
                <a:cs typeface="Arial" charset="0"/>
              </a:rPr>
              <a:t>That’s All Folks…</a:t>
            </a:r>
          </a:p>
        </p:txBody>
      </p:sp>
      <p:pic>
        <p:nvPicPr>
          <p:cNvPr id="27655" name="Picture 7" descr="Thank y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450" y="2184400"/>
            <a:ext cx="3973513"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descr="bugs b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766888"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600_230249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204788"/>
            <a:ext cx="1774825"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Is everybody going mad? - Prof. Ray Miller</a:t>
            </a:r>
            <a:endParaRPr lang="en-GB" dirty="0"/>
          </a:p>
        </p:txBody>
      </p:sp>
      <p:sp>
        <p:nvSpPr>
          <p:cNvPr id="3" name="Slide Number Placeholder 2"/>
          <p:cNvSpPr>
            <a:spLocks noGrp="1"/>
          </p:cNvSpPr>
          <p:nvPr>
            <p:ph type="sldNum" sz="quarter" idx="12"/>
          </p:nvPr>
        </p:nvSpPr>
        <p:spPr/>
        <p:txBody>
          <a:bodyPr/>
          <a:lstStyle/>
          <a:p>
            <a:pPr>
              <a:defRPr/>
            </a:pPr>
            <a:fld id="{145F30FF-D57E-44EC-8F40-DDEFB2259098}" type="slidenum">
              <a:rPr lang="en-GB" smtClean="0"/>
              <a:pPr>
                <a:defRPr/>
              </a:pPr>
              <a:t>42</a:t>
            </a:fld>
            <a:endParaRPr lang="en-GB" dirty="0"/>
          </a:p>
        </p:txBody>
      </p:sp>
      <p:sp>
        <p:nvSpPr>
          <p:cNvPr id="4" name="TextBox 3"/>
          <p:cNvSpPr txBox="1">
            <a:spLocks noChangeArrowheads="1"/>
          </p:cNvSpPr>
          <p:nvPr/>
        </p:nvSpPr>
        <p:spPr bwMode="auto">
          <a:xfrm>
            <a:off x="1042988" y="5848350"/>
            <a:ext cx="5400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400" b="1">
                <a:solidFill>
                  <a:schemeClr val="bg1"/>
                </a:solidFill>
              </a:rPr>
              <a:t>www.Edinburgh-Philosophers.com</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7938" y="4918075"/>
            <a:ext cx="203041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fade">
                                      <p:cBhvr>
                                        <p:cTn id="7" dur="500"/>
                                        <p:tgtEl>
                                          <p:spTgt spid="2765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7655"/>
                                        </p:tgtEl>
                                        <p:attrNameLst>
                                          <p:attrName>style.visibility</p:attrName>
                                        </p:attrNameLst>
                                      </p:cBhvr>
                                      <p:to>
                                        <p:strVal val="visible"/>
                                      </p:to>
                                    </p:set>
                                    <p:animEffect transition="in" filter="fade">
                                      <p:cBhvr>
                                        <p:cTn id="11" dur="1000"/>
                                        <p:tgtEl>
                                          <p:spTgt spid="27655"/>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altLang="en-US" smtClean="0">
                <a:latin typeface="Arial" charset="0"/>
                <a:cs typeface="Arial" charset="0"/>
              </a:rPr>
              <a:t>The good news</a:t>
            </a:r>
            <a:endParaRPr lang="en-GB" altLang="en-US" sz="2400" smtClean="0">
              <a:latin typeface="Arial" charset="0"/>
              <a:cs typeface="Arial" charset="0"/>
            </a:endParaRP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Wingdings" pitchFamily="2" charset="2"/>
              <a:buNone/>
              <a:defRPr/>
            </a:pPr>
            <a:r>
              <a:rPr lang="en-GB" sz="2400" dirty="0" smtClean="0"/>
              <a:t>Well-being: Scores from 14 (poor) to 70 (good)</a:t>
            </a:r>
          </a:p>
          <a:p>
            <a:pPr eaLnBrk="1" fontAlgn="auto" hangingPunct="1">
              <a:spcAft>
                <a:spcPts val="0"/>
              </a:spcAft>
              <a:defRPr/>
            </a:pPr>
            <a:endParaRPr lang="en-GB" sz="2800" dirty="0" smtClean="0"/>
          </a:p>
        </p:txBody>
      </p:sp>
      <p:pic>
        <p:nvPicPr>
          <p:cNvPr id="410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675" y="2060575"/>
            <a:ext cx="7958138"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Footer Placeholder 5"/>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en-GB" smtClean="0">
                <a:solidFill>
                  <a:schemeClr val="bg1"/>
                </a:solidFill>
              </a:rPr>
              <a:t>Is everybody going mad? - Prof. Ray Miller</a:t>
            </a:r>
          </a:p>
        </p:txBody>
      </p:sp>
      <p:sp>
        <p:nvSpPr>
          <p:cNvPr id="4103" name="Slide Number Placeholder 7"/>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EDD1A42-9E81-4154-A9BC-0FB0BCCA47D9}" type="slidenum">
              <a:rPr lang="en-GB" smtClean="0">
                <a:solidFill>
                  <a:schemeClr val="bg1"/>
                </a:solidFill>
              </a:rPr>
              <a:pPr fontAlgn="base">
                <a:spcBef>
                  <a:spcPct val="0"/>
                </a:spcBef>
                <a:spcAft>
                  <a:spcPct val="0"/>
                </a:spcAft>
                <a:defRPr/>
              </a:pPr>
              <a:t>5</a:t>
            </a:fld>
            <a:endParaRPr lang="en-GB" smtClean="0">
              <a:solidFill>
                <a:schemeClr val="bg1"/>
              </a:solidFill>
            </a:endParaRPr>
          </a:p>
        </p:txBody>
      </p:sp>
      <p:sp>
        <p:nvSpPr>
          <p:cNvPr id="2" name="TextBox 1"/>
          <p:cNvSpPr txBox="1">
            <a:spLocks noChangeArrowheads="1"/>
          </p:cNvSpPr>
          <p:nvPr/>
        </p:nvSpPr>
        <p:spPr bwMode="auto">
          <a:xfrm>
            <a:off x="3563938" y="2708275"/>
            <a:ext cx="36004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600" b="1"/>
              <a:t>Mean % Well-being: 2008-2011</a:t>
            </a:r>
          </a:p>
          <a:p>
            <a:pPr eaLnBrk="1" hangingPunct="1"/>
            <a:r>
              <a:rPr lang="en-GB" altLang="en-US" sz="1600" b="1"/>
              <a:t>Men 64.5%, Women 63.7%,  All 64%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latin typeface="Arial" charset="0"/>
                <a:cs typeface="Arial" charset="0"/>
              </a:rPr>
              <a:t>Government Target</a:t>
            </a:r>
          </a:p>
        </p:txBody>
      </p:sp>
      <p:sp>
        <p:nvSpPr>
          <p:cNvPr id="3" name="Content Placeholder 2"/>
          <p:cNvSpPr>
            <a:spLocks noGrp="1"/>
          </p:cNvSpPr>
          <p:nvPr>
            <p:ph idx="1"/>
          </p:nvPr>
        </p:nvSpPr>
        <p:spPr/>
        <p:txBody>
          <a:bodyPr/>
          <a:lstStyle/>
          <a:p>
            <a:pPr marL="0" indent="0">
              <a:buFont typeface="Wingdings" pitchFamily="2" charset="2"/>
              <a:buNone/>
              <a:defRPr/>
            </a:pPr>
            <a:r>
              <a:rPr lang="en-GB" b="1" dirty="0" smtClean="0"/>
              <a:t>National Indicator</a:t>
            </a:r>
          </a:p>
          <a:p>
            <a:pPr marL="0" indent="0">
              <a:buFont typeface="Wingdings" pitchFamily="2" charset="2"/>
              <a:buNone/>
              <a:defRPr/>
            </a:pPr>
            <a:endParaRPr lang="en-GB" b="1" dirty="0" smtClean="0"/>
          </a:p>
          <a:p>
            <a:pPr>
              <a:defRPr/>
            </a:pPr>
            <a:r>
              <a:rPr lang="en-GB" dirty="0" smtClean="0"/>
              <a:t>Increase the average score of adults on the Warwick-Edinburgh Mental Wellbeing Scale by 2011.</a:t>
            </a:r>
          </a:p>
          <a:p>
            <a:pPr marL="0" indent="0">
              <a:buFont typeface="Wingdings" pitchFamily="2" charset="2"/>
              <a:buNone/>
              <a:defRPr/>
            </a:pPr>
            <a:endParaRPr lang="en-GB" dirty="0" smtClean="0"/>
          </a:p>
          <a:p>
            <a:pPr marL="0" indent="0" algn="r">
              <a:buFont typeface="Wingdings" pitchFamily="2" charset="2"/>
              <a:buNone/>
              <a:defRPr/>
            </a:pPr>
            <a:r>
              <a:rPr lang="en-GB" sz="1400" dirty="0"/>
              <a:t>(</a:t>
            </a:r>
            <a:r>
              <a:rPr lang="en-GB" sz="1400" dirty="0" smtClean="0"/>
              <a:t>National Performance Framework, 2007)</a:t>
            </a:r>
            <a:endParaRPr lang="en-GB" dirty="0"/>
          </a:p>
        </p:txBody>
      </p:sp>
      <p:sp>
        <p:nvSpPr>
          <p:cNvPr id="4" name="Footer Placeholder 3"/>
          <p:cNvSpPr>
            <a:spLocks noGrp="1"/>
          </p:cNvSpPr>
          <p:nvPr>
            <p:ph type="ftr" sz="quarter" idx="11"/>
          </p:nvPr>
        </p:nvSpPr>
        <p:spPr/>
        <p:txBody>
          <a:bodyPr/>
          <a:lstStyle/>
          <a:p>
            <a:pPr>
              <a:defRPr/>
            </a:pPr>
            <a:r>
              <a:rPr lang="en-GB" smtClean="0"/>
              <a:t>Is everybody going mad? - Prof. Ray Miller</a:t>
            </a:r>
            <a:endParaRPr lang="en-GB" dirty="0"/>
          </a:p>
        </p:txBody>
      </p:sp>
      <p:sp>
        <p:nvSpPr>
          <p:cNvPr id="5" name="Slide Number Placeholder 4"/>
          <p:cNvSpPr>
            <a:spLocks noGrp="1"/>
          </p:cNvSpPr>
          <p:nvPr>
            <p:ph type="sldNum" sz="quarter" idx="12"/>
          </p:nvPr>
        </p:nvSpPr>
        <p:spPr/>
        <p:txBody>
          <a:bodyPr/>
          <a:lstStyle/>
          <a:p>
            <a:pPr>
              <a:defRPr/>
            </a:pPr>
            <a:fld id="{BC89A49D-C8B0-4087-8198-45B626C65E9F}" type="slidenum">
              <a:rPr lang="en-GB" smtClean="0"/>
              <a:pPr>
                <a:defRPr/>
              </a:pPr>
              <a:t>6</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2238" y="1395413"/>
            <a:ext cx="381952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44450"/>
            <a:ext cx="1903412"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nodeType="afterGroup">
                            <p:stCondLst>
                              <p:cond delay="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en-US" smtClean="0">
                <a:latin typeface="Arial" charset="0"/>
                <a:cs typeface="Arial" charset="0"/>
              </a:rPr>
              <a:t>More good news</a:t>
            </a:r>
          </a:p>
        </p:txBody>
      </p:sp>
      <p:sp>
        <p:nvSpPr>
          <p:cNvPr id="5123" name="Content Placeholder 2"/>
          <p:cNvSpPr>
            <a:spLocks noGrp="1"/>
          </p:cNvSpPr>
          <p:nvPr>
            <p:ph idx="1"/>
          </p:nvPr>
        </p:nvSpPr>
        <p:spPr>
          <a:xfrm>
            <a:off x="468313" y="1600200"/>
            <a:ext cx="8229600" cy="4525963"/>
          </a:xfrm>
        </p:spPr>
        <p:txBody>
          <a:bodyPr/>
          <a:lstStyle/>
          <a:p>
            <a:pPr marL="0" indent="0" eaLnBrk="1" hangingPunct="1">
              <a:buFont typeface="Wingdings" pitchFamily="2" charset="2"/>
              <a:buNone/>
            </a:pPr>
            <a:r>
              <a:rPr lang="en-GB" altLang="en-US" smtClean="0">
                <a:latin typeface="Arial" charset="0"/>
                <a:cs typeface="Arial" charset="0"/>
              </a:rPr>
              <a:t>Depression and Anxiety</a:t>
            </a:r>
          </a:p>
        </p:txBody>
      </p:sp>
      <p:sp>
        <p:nvSpPr>
          <p:cNvPr id="5125"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en-GB" smtClean="0">
                <a:solidFill>
                  <a:schemeClr val="bg1"/>
                </a:solidFill>
              </a:rPr>
              <a:t>Is everybody going mad? - Prof. Ray Miller</a:t>
            </a:r>
          </a:p>
        </p:txBody>
      </p:sp>
      <p:sp>
        <p:nvSpPr>
          <p:cNvPr id="512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D3358230-6931-48EF-BEEC-2C50E2370A34}" type="slidenum">
              <a:rPr lang="en-GB" smtClean="0">
                <a:solidFill>
                  <a:schemeClr val="bg1"/>
                </a:solidFill>
              </a:rPr>
              <a:pPr fontAlgn="base">
                <a:spcBef>
                  <a:spcPct val="0"/>
                </a:spcBef>
                <a:spcAft>
                  <a:spcPct val="0"/>
                </a:spcAft>
                <a:defRPr/>
              </a:pPr>
              <a:t>7</a:t>
            </a:fld>
            <a:endParaRPr lang="en-GB" smtClean="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160588"/>
            <a:ext cx="3527425"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2160588"/>
            <a:ext cx="3527425"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altLang="en-US" smtClean="0">
                <a:latin typeface="Arial" charset="0"/>
                <a:cs typeface="Arial" charset="0"/>
              </a:rPr>
              <a:t>Historically good news</a:t>
            </a:r>
          </a:p>
        </p:txBody>
      </p:sp>
      <p:sp>
        <p:nvSpPr>
          <p:cNvPr id="8195" name="Content Placeholder 2"/>
          <p:cNvSpPr>
            <a:spLocks noGrp="1"/>
          </p:cNvSpPr>
          <p:nvPr>
            <p:ph idx="1"/>
          </p:nvPr>
        </p:nvSpPr>
        <p:spPr>
          <a:xfrm>
            <a:off x="444500" y="1628775"/>
            <a:ext cx="8229600" cy="4525963"/>
          </a:xfrm>
        </p:spPr>
        <p:txBody>
          <a:bodyPr/>
          <a:lstStyle/>
          <a:p>
            <a:pPr marL="0" indent="0" eaLnBrk="1" hangingPunct="1">
              <a:buFont typeface="Wingdings" pitchFamily="2" charset="2"/>
              <a:buNone/>
            </a:pPr>
            <a:r>
              <a:rPr lang="en-GB" altLang="en-US" sz="2800" smtClean="0">
                <a:latin typeface="Arial" charset="0"/>
                <a:cs typeface="Arial" charset="0"/>
              </a:rPr>
              <a:t>General Health Questionnaire (GHQ-12)</a:t>
            </a:r>
          </a:p>
        </p:txBody>
      </p:sp>
      <p:sp>
        <p:nvSpPr>
          <p:cNvPr id="5" name="Footer Placeholder 4"/>
          <p:cNvSpPr>
            <a:spLocks noGrp="1"/>
          </p:cNvSpPr>
          <p:nvPr>
            <p:ph type="ftr" sz="quarter" idx="11"/>
          </p:nvPr>
        </p:nvSpPr>
        <p:spPr/>
        <p:txBody>
          <a:bodyPr/>
          <a:lstStyle/>
          <a:p>
            <a:pPr>
              <a:defRPr/>
            </a:pPr>
            <a:r>
              <a:rPr lang="en-GB" smtClean="0"/>
              <a:t>Is everybody going mad? - Prof. Ray Miller</a:t>
            </a:r>
            <a:endParaRPr lang="en-GB" dirty="0"/>
          </a:p>
        </p:txBody>
      </p:sp>
      <p:sp>
        <p:nvSpPr>
          <p:cNvPr id="6" name="Slide Number Placeholder 5"/>
          <p:cNvSpPr>
            <a:spLocks noGrp="1"/>
          </p:cNvSpPr>
          <p:nvPr>
            <p:ph type="sldNum" sz="quarter" idx="12"/>
          </p:nvPr>
        </p:nvSpPr>
        <p:spPr/>
        <p:txBody>
          <a:bodyPr/>
          <a:lstStyle/>
          <a:p>
            <a:pPr>
              <a:defRPr/>
            </a:pPr>
            <a:fld id="{43753FD1-0D36-4525-88C1-877F8D833FF9}" type="slidenum">
              <a:rPr lang="en-GB" smtClean="0"/>
              <a:pPr>
                <a:defRPr/>
              </a:pPr>
              <a:t>8</a:t>
            </a:fld>
            <a:endParaRPr lang="en-GB" dirty="0"/>
          </a:p>
        </p:txBody>
      </p:sp>
      <p:pic>
        <p:nvPicPr>
          <p:cNvPr id="819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2106613"/>
            <a:ext cx="6130925"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fade">
                                      <p:cBhvr>
                                        <p:cTn id="12"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2160588"/>
            <a:ext cx="686593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2160588"/>
            <a:ext cx="686593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1"/>
          <p:cNvSpPr>
            <a:spLocks noGrp="1"/>
          </p:cNvSpPr>
          <p:nvPr>
            <p:ph type="title"/>
          </p:nvPr>
        </p:nvSpPr>
        <p:spPr/>
        <p:txBody>
          <a:bodyPr/>
          <a:lstStyle/>
          <a:p>
            <a:pPr eaLnBrk="1" hangingPunct="1"/>
            <a:r>
              <a:rPr lang="en-GB" altLang="en-US" smtClean="0">
                <a:latin typeface="Arial" charset="0"/>
                <a:cs typeface="Arial" charset="0"/>
              </a:rPr>
              <a:t>Historical Need (or Demand?)</a:t>
            </a:r>
          </a:p>
        </p:txBody>
      </p:sp>
      <p:sp>
        <p:nvSpPr>
          <p:cNvPr id="3" name="Content Placeholder 2"/>
          <p:cNvSpPr>
            <a:spLocks noGrp="1"/>
          </p:cNvSpPr>
          <p:nvPr>
            <p:ph idx="1"/>
          </p:nvPr>
        </p:nvSpPr>
        <p:spPr/>
        <p:txBody>
          <a:bodyPr/>
          <a:lstStyle/>
          <a:p>
            <a:pPr marL="0" indent="0" eaLnBrk="1" hangingPunct="1">
              <a:buFont typeface="Wingdings" pitchFamily="2" charset="2"/>
              <a:buNone/>
            </a:pPr>
            <a:r>
              <a:rPr lang="en-GB" altLang="en-US" smtClean="0">
                <a:latin typeface="Arial" charset="0"/>
                <a:cs typeface="Arial" charset="0"/>
              </a:rPr>
              <a:t>Prescribed Anxiolitics and Antidepressants</a:t>
            </a:r>
          </a:p>
        </p:txBody>
      </p:sp>
      <p:sp>
        <p:nvSpPr>
          <p:cNvPr id="5" name="Footer Placeholder 4"/>
          <p:cNvSpPr>
            <a:spLocks noGrp="1"/>
          </p:cNvSpPr>
          <p:nvPr>
            <p:ph type="ftr" sz="quarter" idx="11"/>
          </p:nvPr>
        </p:nvSpPr>
        <p:spPr/>
        <p:txBody>
          <a:bodyPr/>
          <a:lstStyle/>
          <a:p>
            <a:pPr>
              <a:defRPr/>
            </a:pPr>
            <a:r>
              <a:rPr lang="en-GB" smtClean="0"/>
              <a:t>Is everybody going mad? - Prof. Ray Miller</a:t>
            </a:r>
            <a:endParaRPr lang="en-GB" dirty="0"/>
          </a:p>
        </p:txBody>
      </p:sp>
      <p:sp>
        <p:nvSpPr>
          <p:cNvPr id="6" name="Slide Number Placeholder 5"/>
          <p:cNvSpPr>
            <a:spLocks noGrp="1"/>
          </p:cNvSpPr>
          <p:nvPr>
            <p:ph type="sldNum" sz="quarter" idx="12"/>
          </p:nvPr>
        </p:nvSpPr>
        <p:spPr/>
        <p:txBody>
          <a:bodyPr/>
          <a:lstStyle/>
          <a:p>
            <a:pPr>
              <a:defRPr/>
            </a:pPr>
            <a:fld id="{18E09EEE-90FD-4B17-B404-69ABCFC54BAF}" type="slidenum">
              <a:rPr lang="en-GB" smtClean="0"/>
              <a:pPr>
                <a:defRPr/>
              </a:pPr>
              <a:t>9</a:t>
            </a:fld>
            <a:endParaRPr lang="en-GB" dirty="0"/>
          </a:p>
        </p:txBody>
      </p:sp>
      <p:pic>
        <p:nvPicPr>
          <p:cNvPr id="922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2160588"/>
            <a:ext cx="686435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223"/>
                                        </p:tgtEl>
                                        <p:attrNameLst>
                                          <p:attrName>style.visibility</p:attrName>
                                        </p:attrNameLst>
                                      </p:cBhvr>
                                      <p:to>
                                        <p:strVal val="visible"/>
                                      </p:to>
                                    </p:set>
                                    <p:animEffect transition="in" filter="fade">
                                      <p:cBhvr>
                                        <p:cTn id="22"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3975</TotalTime>
  <Words>2296</Words>
  <Application>Microsoft Office PowerPoint</Application>
  <PresentationFormat>On-screen Show (4:3)</PresentationFormat>
  <Paragraphs>357</Paragraphs>
  <Slides>42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Wingdings</vt:lpstr>
      <vt:lpstr>Calibri</vt:lpstr>
      <vt:lpstr>Office Theme</vt:lpstr>
      <vt:lpstr>Is everybody going mad?</vt:lpstr>
      <vt:lpstr>Mental health?</vt:lpstr>
      <vt:lpstr>Scottish Health Surveys</vt:lpstr>
      <vt:lpstr>WEMWBS (http://www.healthscotland.com/documents/1467.aspx)  </vt:lpstr>
      <vt:lpstr>The good news</vt:lpstr>
      <vt:lpstr>Government Target</vt:lpstr>
      <vt:lpstr>More good news</vt:lpstr>
      <vt:lpstr>Historically good news</vt:lpstr>
      <vt:lpstr>Historical Need (or Demand?)</vt:lpstr>
      <vt:lpstr>Growing Need (or Demand?) (Scottish Population in 2011 = 5,254,800) </vt:lpstr>
      <vt:lpstr>Historical Need (or Demand?)</vt:lpstr>
      <vt:lpstr>Growing Need (or Demand?) (Scottish Population in 2011 = 5,254,800) </vt:lpstr>
      <vt:lpstr>Demand for Psychology</vt:lpstr>
      <vt:lpstr>Psychologist Numbers (http://www.isdscotland.org/Health-Topics/Workforce/Psychology/)</vt:lpstr>
      <vt:lpstr>Europe</vt:lpstr>
      <vt:lpstr>Depression and Anxiety</vt:lpstr>
      <vt:lpstr>Scotland Aims</vt:lpstr>
      <vt:lpstr>Target met?</vt:lpstr>
      <vt:lpstr>The Role of Psychology</vt:lpstr>
      <vt:lpstr>Is everybody going mad?</vt:lpstr>
      <vt:lpstr>Definitions of Deprivation</vt:lpstr>
      <vt:lpstr>Scottish Index of Multiple  Deprivation (SIMD)</vt:lpstr>
      <vt:lpstr>Deprivation?</vt:lpstr>
      <vt:lpstr>Medicalization of Distress</vt:lpstr>
      <vt:lpstr>DSM-V</vt:lpstr>
      <vt:lpstr>          BPS      Objections</vt:lpstr>
      <vt:lpstr>Diminished responsibility?</vt:lpstr>
      <vt:lpstr>Other – Self Attributions</vt:lpstr>
      <vt:lpstr>What is normal?</vt:lpstr>
      <vt:lpstr>Positive Psychology</vt:lpstr>
      <vt:lpstr>Action for Happiness (http://www.actionforhappiness.org) </vt:lpstr>
      <vt:lpstr>     (June, 2011)</vt:lpstr>
      <vt:lpstr>Build on what’s good</vt:lpstr>
      <vt:lpstr>Examples of Strengths</vt:lpstr>
      <vt:lpstr>Characteristics of Resilience</vt:lpstr>
      <vt:lpstr>Well-being dimensions</vt:lpstr>
      <vt:lpstr>Well-being questions</vt:lpstr>
      <vt:lpstr>UK Well-being 2011</vt:lpstr>
      <vt:lpstr>Radical change?</vt:lpstr>
      <vt:lpstr>A new approach?</vt:lpstr>
      <vt:lpstr>But Finally…</vt:lpstr>
      <vt:lpstr>That’s All Folks…</vt:lpstr>
    </vt:vector>
  </TitlesOfParts>
  <Company>PCS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 Miller</dc:creator>
  <cp:lastModifiedBy>Ray Miller</cp:lastModifiedBy>
  <cp:revision>139</cp:revision>
  <dcterms:created xsi:type="dcterms:W3CDTF">2013-03-13T20:16:33Z</dcterms:created>
  <dcterms:modified xsi:type="dcterms:W3CDTF">2013-09-17T13:56:39Z</dcterms:modified>
</cp:coreProperties>
</file>