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6FAE13-CB5E-4F72-8972-A9E489310C4B}" type="datetimeFigureOut">
              <a:rPr lang="en-GB" smtClean="0"/>
              <a:t>16/02/2013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372696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6FAE13-CB5E-4F72-8972-A9E489310C4B}" type="datetimeFigureOut">
              <a:rPr lang="en-GB" smtClean="0"/>
              <a:t>16/02/2013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45311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6FAE13-CB5E-4F72-8972-A9E489310C4B}" type="datetimeFigureOut">
              <a:rPr lang="en-GB" smtClean="0"/>
              <a:t>16/02/2013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252094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A6FAE13-CB5E-4F72-8972-A9E489310C4B}" type="datetimeFigureOut">
              <a:rPr lang="en-GB" smtClean="0"/>
              <a:t>16/02/2013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4058255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FAE13-CB5E-4F72-8972-A9E489310C4B}" type="datetimeFigureOut">
              <a:rPr lang="en-GB" smtClean="0"/>
              <a:t>16/02/2013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268354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6FAE13-CB5E-4F72-8972-A9E489310C4B}" type="datetimeFigureOut">
              <a:rPr lang="en-GB" smtClean="0"/>
              <a:t>16/02/2013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207648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6FAE13-CB5E-4F72-8972-A9E489310C4B}" type="datetimeFigureOut">
              <a:rPr lang="en-GB" smtClean="0"/>
              <a:t>16/02/2013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78735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6FAE13-CB5E-4F72-8972-A9E489310C4B}" type="datetimeFigureOut">
              <a:rPr lang="en-GB" smtClean="0"/>
              <a:t>16/02/2013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5869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AE13-CB5E-4F72-8972-A9E489310C4B}" type="datetimeFigureOut">
              <a:rPr lang="en-GB" smtClean="0"/>
              <a:t>16/02/2013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136806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FAE13-CB5E-4F72-8972-A9E489310C4B}" type="datetimeFigureOut">
              <a:rPr lang="en-GB" smtClean="0"/>
              <a:t>16/02/2013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78802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FAE13-CB5E-4F72-8972-A9E489310C4B}" type="datetimeFigureOut">
              <a:rPr lang="en-GB" smtClean="0"/>
              <a:t>16/02/2013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87394-08D8-4130-9EC4-F2B48C8C7C3A}" type="slidenum">
              <a:rPr lang="en-GB" smtClean="0"/>
              <a:t>‹#›</a:t>
            </a:fld>
            <a:endParaRPr lang="en-GB"/>
          </a:p>
        </p:txBody>
      </p:sp>
    </p:spTree>
    <p:extLst>
      <p:ext uri="{BB962C8B-B14F-4D97-AF65-F5344CB8AC3E}">
        <p14:creationId xmlns:p14="http://schemas.microsoft.com/office/powerpoint/2010/main" val="355007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FAE13-CB5E-4F72-8972-A9E489310C4B}" type="datetimeFigureOut">
              <a:rPr lang="en-GB" smtClean="0"/>
              <a:t>16/02/2013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87394-08D8-4130-9EC4-F2B48C8C7C3A}" type="slidenum">
              <a:rPr lang="en-GB" smtClean="0"/>
              <a:t>‹#›</a:t>
            </a:fld>
            <a:endParaRPr lang="en-GB" dirty="0"/>
          </a:p>
        </p:txBody>
      </p:sp>
      <p:sp>
        <p:nvSpPr>
          <p:cNvPr id="9" name="Rounded Rectangle 8"/>
          <p:cNvSpPr/>
          <p:nvPr userDrawn="1"/>
        </p:nvSpPr>
        <p:spPr>
          <a:xfrm>
            <a:off x="5843958" y="260648"/>
            <a:ext cx="2880320" cy="9361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40152" y="327990"/>
            <a:ext cx="2687932" cy="802823"/>
          </a:xfrm>
          <a:prstGeom prst="rect">
            <a:avLst/>
          </a:prstGeom>
        </p:spPr>
      </p:pic>
    </p:spTree>
    <p:extLst>
      <p:ext uri="{BB962C8B-B14F-4D97-AF65-F5344CB8AC3E}">
        <p14:creationId xmlns:p14="http://schemas.microsoft.com/office/powerpoint/2010/main" val="8924511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Careers in Psychology and Health</a:t>
            </a:r>
            <a:endParaRPr lang="en-GB" dirty="0"/>
          </a:p>
        </p:txBody>
      </p:sp>
      <p:sp>
        <p:nvSpPr>
          <p:cNvPr id="3" name="Subtitle 2"/>
          <p:cNvSpPr>
            <a:spLocks noGrp="1"/>
          </p:cNvSpPr>
          <p:nvPr>
            <p:ph type="subTitle" idx="1"/>
          </p:nvPr>
        </p:nvSpPr>
        <p:spPr/>
        <p:txBody>
          <a:bodyPr/>
          <a:lstStyle/>
          <a:p>
            <a:r>
              <a:rPr lang="en-GB" dirty="0" err="1" smtClean="0"/>
              <a:t>Prof.</a:t>
            </a:r>
            <a:r>
              <a:rPr lang="en-GB" dirty="0" smtClean="0"/>
              <a:t> Ray Miller</a:t>
            </a:r>
          </a:p>
          <a:p>
            <a:r>
              <a:rPr lang="en-GB" dirty="0" smtClean="0"/>
              <a:t>Clinical and </a:t>
            </a:r>
            <a:r>
              <a:rPr lang="en-GB" smtClean="0"/>
              <a:t>Health Psychologist</a:t>
            </a:r>
            <a:endParaRPr lang="en-GB" dirty="0"/>
          </a:p>
        </p:txBody>
      </p:sp>
    </p:spTree>
    <p:extLst>
      <p:ext uri="{BB962C8B-B14F-4D97-AF65-F5344CB8AC3E}">
        <p14:creationId xmlns:p14="http://schemas.microsoft.com/office/powerpoint/2010/main" val="940884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Psychology</a:t>
            </a:r>
            <a:endParaRPr lang="en-GB" dirty="0"/>
          </a:p>
        </p:txBody>
      </p:sp>
      <p:sp>
        <p:nvSpPr>
          <p:cNvPr id="3" name="Content Placeholder 2"/>
          <p:cNvSpPr>
            <a:spLocks noGrp="1"/>
          </p:cNvSpPr>
          <p:nvPr>
            <p:ph idx="1"/>
          </p:nvPr>
        </p:nvSpPr>
        <p:spPr/>
        <p:txBody>
          <a:bodyPr>
            <a:normAutofit lnSpcReduction="10000"/>
          </a:bodyPr>
          <a:lstStyle/>
          <a:p>
            <a:r>
              <a:rPr lang="en-GB" dirty="0" smtClean="0"/>
              <a:t>Health Psychology is a relatively new field and is growing and developing very rapidly.</a:t>
            </a:r>
          </a:p>
          <a:p>
            <a:endParaRPr lang="en-GB" sz="1200" dirty="0" smtClean="0"/>
          </a:p>
          <a:p>
            <a:r>
              <a:rPr lang="en-GB" dirty="0" smtClean="0"/>
              <a:t>Even in the last 10 years it has begun branching in many new directions.</a:t>
            </a:r>
          </a:p>
          <a:p>
            <a:endParaRPr lang="en-GB" sz="1300" dirty="0" smtClean="0"/>
          </a:p>
          <a:p>
            <a:r>
              <a:rPr lang="en-GB" dirty="0" smtClean="0"/>
              <a:t>Although initially more academically based, it now includes providing some interventions directly or indirectly.</a:t>
            </a:r>
            <a:endParaRPr lang="en-GB" dirty="0"/>
          </a:p>
        </p:txBody>
      </p:sp>
    </p:spTree>
    <p:extLst>
      <p:ext uri="{BB962C8B-B14F-4D97-AF65-F5344CB8AC3E}">
        <p14:creationId xmlns:p14="http://schemas.microsoft.com/office/powerpoint/2010/main" val="85397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t>
            </a:r>
            <a:r>
              <a:rPr lang="en-GB" dirty="0" smtClean="0">
                <a:latin typeface="Symbol" pitchFamily="18" charset="2"/>
              </a:rPr>
              <a:t>Y</a:t>
            </a:r>
            <a:r>
              <a:rPr lang="en-GB" dirty="0" smtClean="0"/>
              <a:t> Training</a:t>
            </a:r>
            <a:endParaRPr lang="en-GB" dirty="0"/>
          </a:p>
        </p:txBody>
      </p:sp>
      <p:sp>
        <p:nvSpPr>
          <p:cNvPr id="3" name="Content Placeholder 2"/>
          <p:cNvSpPr>
            <a:spLocks noGrp="1"/>
          </p:cNvSpPr>
          <p:nvPr>
            <p:ph idx="1"/>
          </p:nvPr>
        </p:nvSpPr>
        <p:spPr/>
        <p:txBody>
          <a:bodyPr>
            <a:normAutofit fontScale="85000" lnSpcReduction="20000"/>
          </a:bodyPr>
          <a:lstStyle/>
          <a:p>
            <a:r>
              <a:rPr lang="en-GB" sz="3300" dirty="0" smtClean="0"/>
              <a:t>Few 3 year training courses. Usual model is an MSc on an approved course (Part 1) followed by further 2 years supervised experience to reach Doctoral equivalent level (Part 2).</a:t>
            </a:r>
          </a:p>
          <a:p>
            <a:endParaRPr lang="en-GB" sz="1400" dirty="0" smtClean="0"/>
          </a:p>
          <a:p>
            <a:r>
              <a:rPr lang="en-GB" sz="3300" dirty="0" smtClean="0"/>
              <a:t>Part 1 is undertaken at an academic institution but most Part 2 training is through the BPS ‘independent’ route.</a:t>
            </a:r>
          </a:p>
          <a:p>
            <a:endParaRPr lang="en-GB" sz="1400" dirty="0" smtClean="0"/>
          </a:p>
          <a:p>
            <a:r>
              <a:rPr lang="en-GB" sz="3300" dirty="0" smtClean="0"/>
              <a:t>BPS qualification is recognised for registration.</a:t>
            </a:r>
          </a:p>
          <a:p>
            <a:endParaRPr lang="en-GB" sz="1400" dirty="0" smtClean="0"/>
          </a:p>
          <a:p>
            <a:r>
              <a:rPr lang="en-GB" sz="3300" dirty="0" smtClean="0"/>
              <a:t>Not generally funded, although NHS Education Scotland (NES) funds limited Part 2 training.</a:t>
            </a:r>
            <a:endParaRPr lang="en-GB" sz="3300" dirty="0"/>
          </a:p>
        </p:txBody>
      </p:sp>
    </p:spTree>
    <p:extLst>
      <p:ext uri="{BB962C8B-B14F-4D97-AF65-F5344CB8AC3E}">
        <p14:creationId xmlns:p14="http://schemas.microsoft.com/office/powerpoint/2010/main" val="2814893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it like?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As a fast developing field, it has a great many options for innovative development.</a:t>
            </a:r>
          </a:p>
          <a:p>
            <a:endParaRPr lang="en-GB" sz="1300" dirty="0" smtClean="0"/>
          </a:p>
          <a:p>
            <a:r>
              <a:rPr lang="en-GB" dirty="0" smtClean="0"/>
              <a:t>An excellent opportunity to apply academic and research skills to real world problems of health and health care.</a:t>
            </a:r>
          </a:p>
          <a:p>
            <a:endParaRPr lang="en-GB" sz="1300" dirty="0" smtClean="0"/>
          </a:p>
          <a:p>
            <a:r>
              <a:rPr lang="en-GB" dirty="0" smtClean="0"/>
              <a:t>Increasingly influential in the development and implementation of health policy.</a:t>
            </a:r>
          </a:p>
          <a:p>
            <a:endParaRPr lang="en-GB" sz="1300" dirty="0" smtClean="0"/>
          </a:p>
          <a:p>
            <a:r>
              <a:rPr lang="en-GB" dirty="0" smtClean="0"/>
              <a:t>Some opportunities for satisfying ‘hands on’ work too.</a:t>
            </a:r>
            <a:endParaRPr lang="en-GB" dirty="0"/>
          </a:p>
        </p:txBody>
      </p:sp>
    </p:spTree>
    <p:extLst>
      <p:ext uri="{BB962C8B-B14F-4D97-AF65-F5344CB8AC3E}">
        <p14:creationId xmlns:p14="http://schemas.microsoft.com/office/powerpoint/2010/main" val="338574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Statutory Regulation</a:t>
            </a:r>
            <a:endParaRPr lang="en-GB" dirty="0"/>
          </a:p>
        </p:txBody>
      </p:sp>
      <p:sp>
        <p:nvSpPr>
          <p:cNvPr id="3" name="Content Placeholder 2"/>
          <p:cNvSpPr>
            <a:spLocks noGrp="1"/>
          </p:cNvSpPr>
          <p:nvPr>
            <p:ph idx="1"/>
          </p:nvPr>
        </p:nvSpPr>
        <p:spPr/>
        <p:txBody>
          <a:bodyPr>
            <a:normAutofit fontScale="92500" lnSpcReduction="10000"/>
          </a:bodyPr>
          <a:lstStyle/>
          <a:p>
            <a:r>
              <a:rPr lang="en-GB" sz="3000" dirty="0" smtClean="0"/>
              <a:t>Both ‘Clinical Psychologist’ and ‘Health Psychologist’ are protected titles regulated by the Health and Care Professions Council (HCPC).</a:t>
            </a:r>
          </a:p>
          <a:p>
            <a:endParaRPr lang="en-GB" sz="1300" dirty="0" smtClean="0"/>
          </a:p>
          <a:p>
            <a:r>
              <a:rPr lang="en-GB" sz="3000" dirty="0" smtClean="0"/>
              <a:t>Completion of an approved course of training is required for registration.</a:t>
            </a:r>
          </a:p>
          <a:p>
            <a:endParaRPr lang="en-GB" sz="1400" dirty="0" smtClean="0"/>
          </a:p>
          <a:p>
            <a:r>
              <a:rPr lang="en-GB" sz="3000" dirty="0"/>
              <a:t>R</a:t>
            </a:r>
            <a:r>
              <a:rPr lang="en-GB" sz="3000" dirty="0" smtClean="0"/>
              <a:t>egistration renewal is required every 2 years with evidence of continuing professional development (CPD) and maintenance of competence.</a:t>
            </a:r>
            <a:endParaRPr lang="en-GB" sz="3000" dirty="0"/>
          </a:p>
        </p:txBody>
      </p:sp>
    </p:spTree>
    <p:extLst>
      <p:ext uri="{BB962C8B-B14F-4D97-AF65-F5344CB8AC3E}">
        <p14:creationId xmlns:p14="http://schemas.microsoft.com/office/powerpoint/2010/main" val="1196250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en-GB" sz="3000" dirty="0" smtClean="0"/>
              <a:t>BPS home page: </a:t>
            </a:r>
            <a:r>
              <a:rPr lang="en-GB" sz="2600" dirty="0" smtClean="0">
                <a:solidFill>
                  <a:srgbClr val="FFFF00"/>
                </a:solidFill>
              </a:rPr>
              <a:t>www.bps.org.uk</a:t>
            </a:r>
          </a:p>
          <a:p>
            <a:endParaRPr lang="en-GB" sz="1300" dirty="0" smtClean="0"/>
          </a:p>
          <a:p>
            <a:r>
              <a:rPr lang="en-GB" sz="3000" dirty="0" smtClean="0"/>
              <a:t>Clinical Psychology careers page:</a:t>
            </a:r>
            <a:br>
              <a:rPr lang="en-GB" sz="3000" dirty="0" smtClean="0"/>
            </a:br>
            <a:r>
              <a:rPr lang="en-GB" sz="2600" dirty="0" smtClean="0">
                <a:solidFill>
                  <a:srgbClr val="FFFF00"/>
                </a:solidFill>
              </a:rPr>
              <a:t>http</a:t>
            </a:r>
            <a:r>
              <a:rPr lang="en-GB" sz="2600" dirty="0">
                <a:solidFill>
                  <a:srgbClr val="FFFF00"/>
                </a:solidFill>
              </a:rPr>
              <a:t>://www.bps.org.uk/careers-education-training/how-become-psychologist/types-psychologists/becoming-clinical-psychologis</a:t>
            </a:r>
            <a:endParaRPr lang="en-GB" sz="2600" dirty="0" smtClean="0">
              <a:solidFill>
                <a:srgbClr val="FFFF00"/>
              </a:solidFill>
            </a:endParaRPr>
          </a:p>
          <a:p>
            <a:endParaRPr lang="en-GB" sz="1300" dirty="0" smtClean="0"/>
          </a:p>
          <a:p>
            <a:r>
              <a:rPr lang="en-GB" sz="3000" dirty="0" smtClean="0"/>
              <a:t>Health Psychology careers page:</a:t>
            </a:r>
            <a:br>
              <a:rPr lang="en-GB" sz="3000" dirty="0" smtClean="0"/>
            </a:br>
            <a:r>
              <a:rPr lang="en-GB" sz="2600" dirty="0">
                <a:solidFill>
                  <a:srgbClr val="FFFF00"/>
                </a:solidFill>
              </a:rPr>
              <a:t>http://</a:t>
            </a:r>
            <a:r>
              <a:rPr lang="en-GB" sz="2600" dirty="0" smtClean="0">
                <a:solidFill>
                  <a:srgbClr val="FFFF00"/>
                </a:solidFill>
              </a:rPr>
              <a:t>www.bps.org.uk/careers-education-training/how-become-psychologist/types-psychologists/becoming-hea</a:t>
            </a:r>
            <a:br>
              <a:rPr lang="en-GB" sz="2600" dirty="0" smtClean="0">
                <a:solidFill>
                  <a:srgbClr val="FFFF00"/>
                </a:solidFill>
              </a:rPr>
            </a:br>
            <a:r>
              <a:rPr lang="en-GB" sz="2600" dirty="0" smtClean="0">
                <a:solidFill>
                  <a:srgbClr val="FFFF00"/>
                </a:solidFill>
              </a:rPr>
              <a:t>lth-psychologis-0</a:t>
            </a:r>
            <a:br>
              <a:rPr lang="en-GB" sz="2600" dirty="0" smtClean="0">
                <a:solidFill>
                  <a:srgbClr val="FFFF00"/>
                </a:solidFill>
              </a:rPr>
            </a:br>
            <a:endParaRPr lang="en-GB" sz="2600" dirty="0" smtClean="0">
              <a:solidFill>
                <a:srgbClr val="FFFF00"/>
              </a:solidFill>
            </a:endParaRPr>
          </a:p>
          <a:p>
            <a:pPr algn="ctr"/>
            <a:r>
              <a:rPr lang="en-GB" sz="2600" dirty="0" smtClean="0">
                <a:solidFill>
                  <a:srgbClr val="FF0000"/>
                </a:solidFill>
              </a:rPr>
              <a:t>(That’s right – no ‘t’ on ‘</a:t>
            </a:r>
            <a:r>
              <a:rPr lang="en-GB" sz="2600" dirty="0" err="1" smtClean="0">
                <a:solidFill>
                  <a:srgbClr val="FF0000"/>
                </a:solidFill>
              </a:rPr>
              <a:t>psychologis</a:t>
            </a:r>
            <a:r>
              <a:rPr lang="en-GB" sz="2600" dirty="0" smtClean="0">
                <a:solidFill>
                  <a:srgbClr val="FF0000"/>
                </a:solidFill>
              </a:rPr>
              <a:t>’ </a:t>
            </a:r>
            <a:br>
              <a:rPr lang="en-GB" sz="2600" dirty="0" smtClean="0">
                <a:solidFill>
                  <a:srgbClr val="FF0000"/>
                </a:solidFill>
              </a:rPr>
            </a:br>
            <a:r>
              <a:rPr lang="en-GB" sz="2600" dirty="0" smtClean="0">
                <a:solidFill>
                  <a:srgbClr val="FF0000"/>
                </a:solidFill>
              </a:rPr>
              <a:t>at the end of the addresses – daft!)</a:t>
            </a:r>
            <a:endParaRPr lang="en-GB" sz="2600" dirty="0">
              <a:solidFill>
                <a:srgbClr val="FF0000"/>
              </a:solidFill>
            </a:endParaRPr>
          </a:p>
        </p:txBody>
      </p:sp>
      <p:sp>
        <p:nvSpPr>
          <p:cNvPr id="2" name="Title 1"/>
          <p:cNvSpPr>
            <a:spLocks noGrp="1"/>
          </p:cNvSpPr>
          <p:nvPr>
            <p:ph type="title"/>
          </p:nvPr>
        </p:nvSpPr>
        <p:spPr/>
        <p:txBody>
          <a:bodyPr/>
          <a:lstStyle/>
          <a:p>
            <a:r>
              <a:rPr lang="en-GB" dirty="0" smtClean="0"/>
              <a:t>Further Details</a:t>
            </a:r>
            <a:endParaRPr lang="en-GB" dirty="0"/>
          </a:p>
        </p:txBody>
      </p:sp>
    </p:spTree>
    <p:extLst>
      <p:ext uri="{BB962C8B-B14F-4D97-AF65-F5344CB8AC3E}">
        <p14:creationId xmlns:p14="http://schemas.microsoft.com/office/powerpoint/2010/main" val="254525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and Health </a:t>
            </a:r>
            <a:r>
              <a:rPr lang="en-GB" sz="4400" dirty="0" smtClean="0">
                <a:latin typeface="Symbol" pitchFamily="18" charset="2"/>
              </a:rPr>
              <a:t>Y</a:t>
            </a:r>
            <a:r>
              <a:rPr lang="en-GB" dirty="0" smtClean="0"/>
              <a:t> </a:t>
            </a:r>
            <a:endParaRPr lang="en-GB"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239943414"/>
              </p:ext>
            </p:extLst>
          </p:nvPr>
        </p:nvGraphicFramePr>
        <p:xfrm>
          <a:off x="4716016" y="1124744"/>
          <a:ext cx="4009989" cy="5672025"/>
        </p:xfrm>
        <a:graphic>
          <a:graphicData uri="http://schemas.openxmlformats.org/presentationml/2006/ole">
            <mc:AlternateContent xmlns:mc="http://schemas.openxmlformats.org/markup-compatibility/2006">
              <mc:Choice xmlns:v="urn:schemas-microsoft-com:vml" Requires="v">
                <p:oleObj spid="_x0000_s1068" name="Acrobat Document" r:id="rId3" imgW="8019977" imgH="11344050" progId="AcroExch.Document.11">
                  <p:embed/>
                </p:oleObj>
              </mc:Choice>
              <mc:Fallback>
                <p:oleObj name="Acrobat Document" r:id="rId3" imgW="8019977" imgH="11344050" progId="AcroExch.Document.11">
                  <p:embed/>
                  <p:pic>
                    <p:nvPicPr>
                      <p:cNvPr id="0" name=""/>
                      <p:cNvPicPr/>
                      <p:nvPr/>
                    </p:nvPicPr>
                    <p:blipFill>
                      <a:blip r:embed="rId4"/>
                      <a:stretch>
                        <a:fillRect/>
                      </a:stretch>
                    </p:blipFill>
                    <p:spPr>
                      <a:xfrm>
                        <a:off x="4716016" y="1124744"/>
                        <a:ext cx="4009989" cy="56720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85281703"/>
              </p:ext>
            </p:extLst>
          </p:nvPr>
        </p:nvGraphicFramePr>
        <p:xfrm>
          <a:off x="467544" y="1124744"/>
          <a:ext cx="4009989" cy="5672025"/>
        </p:xfrm>
        <a:graphic>
          <a:graphicData uri="http://schemas.openxmlformats.org/presentationml/2006/ole">
            <mc:AlternateContent xmlns:mc="http://schemas.openxmlformats.org/markup-compatibility/2006">
              <mc:Choice xmlns:v="urn:schemas-microsoft-com:vml" Requires="v">
                <p:oleObj spid="_x0000_s1069" name="Acrobat Document" r:id="rId5" imgW="8019977" imgH="11344050" progId="AcroExch.Document.11">
                  <p:embed/>
                </p:oleObj>
              </mc:Choice>
              <mc:Fallback>
                <p:oleObj name="Acrobat Document" r:id="rId5" imgW="8019977" imgH="11344050" progId="AcroExch.Document.11">
                  <p:embed/>
                  <p:pic>
                    <p:nvPicPr>
                      <p:cNvPr id="0" name=""/>
                      <p:cNvPicPr/>
                      <p:nvPr/>
                    </p:nvPicPr>
                    <p:blipFill>
                      <a:blip r:embed="rId6"/>
                      <a:stretch>
                        <a:fillRect/>
                      </a:stretch>
                    </p:blipFill>
                    <p:spPr>
                      <a:xfrm>
                        <a:off x="467544" y="1124744"/>
                        <a:ext cx="4009989" cy="5672025"/>
                      </a:xfrm>
                      <a:prstGeom prst="rect">
                        <a:avLst/>
                      </a:prstGeom>
                    </p:spPr>
                  </p:pic>
                </p:oleObj>
              </mc:Fallback>
            </mc:AlternateContent>
          </a:graphicData>
        </a:graphic>
      </p:graphicFrame>
    </p:spTree>
    <p:extLst>
      <p:ext uri="{BB962C8B-B14F-4D97-AF65-F5344CB8AC3E}">
        <p14:creationId xmlns:p14="http://schemas.microsoft.com/office/powerpoint/2010/main" val="234834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Psychology</a:t>
            </a:r>
            <a:endParaRPr lang="en-GB" dirty="0"/>
          </a:p>
        </p:txBody>
      </p:sp>
      <p:sp>
        <p:nvSpPr>
          <p:cNvPr id="3" name="Content Placeholder 2"/>
          <p:cNvSpPr>
            <a:spLocks noGrp="1"/>
          </p:cNvSpPr>
          <p:nvPr>
            <p:ph idx="1"/>
          </p:nvPr>
        </p:nvSpPr>
        <p:spPr/>
        <p:txBody>
          <a:bodyPr>
            <a:normAutofit lnSpcReduction="10000"/>
          </a:bodyPr>
          <a:lstStyle/>
          <a:p>
            <a:r>
              <a:rPr lang="en-GB" dirty="0" smtClean="0"/>
              <a:t>Clinical Psychology aims to reduce psychological distress and enhance the promotion of psychological well-being.</a:t>
            </a:r>
          </a:p>
          <a:p>
            <a:endParaRPr lang="en-GB" sz="2400" dirty="0" smtClean="0"/>
          </a:p>
          <a:p>
            <a:r>
              <a:rPr lang="en-GB" dirty="0" smtClean="0"/>
              <a:t>Clinical Psychologists deal with a wide range of mental and physical health problems including Addiction, Anxiety, Depression, Learning Difficulties and Relationship Issues across the age range.</a:t>
            </a:r>
            <a:endParaRPr lang="en-GB" dirty="0"/>
          </a:p>
        </p:txBody>
      </p:sp>
    </p:spTree>
    <p:extLst>
      <p:ext uri="{BB962C8B-B14F-4D97-AF65-F5344CB8AC3E}">
        <p14:creationId xmlns:p14="http://schemas.microsoft.com/office/powerpoint/2010/main" val="114282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Psychology</a:t>
            </a:r>
            <a:endParaRPr lang="en-GB" dirty="0"/>
          </a:p>
        </p:txBody>
      </p:sp>
      <p:sp>
        <p:nvSpPr>
          <p:cNvPr id="3" name="Content Placeholder 2"/>
          <p:cNvSpPr>
            <a:spLocks noGrp="1"/>
          </p:cNvSpPr>
          <p:nvPr>
            <p:ph idx="1"/>
          </p:nvPr>
        </p:nvSpPr>
        <p:spPr/>
        <p:txBody>
          <a:bodyPr/>
          <a:lstStyle/>
          <a:p>
            <a:r>
              <a:rPr lang="en-GB" sz="2800" dirty="0" smtClean="0"/>
              <a:t>Most Clinical Psychologists work in the NHS (who fund the training).</a:t>
            </a:r>
          </a:p>
          <a:p>
            <a:endParaRPr lang="en-GB" sz="1200" dirty="0" smtClean="0"/>
          </a:p>
          <a:p>
            <a:r>
              <a:rPr lang="en-GB" sz="2800" dirty="0" smtClean="0"/>
              <a:t>Settings vary from hospitals, through GP surgeries to specialist clinics and community based services.</a:t>
            </a:r>
          </a:p>
          <a:p>
            <a:endParaRPr lang="en-GB" sz="1200" dirty="0" smtClean="0"/>
          </a:p>
          <a:p>
            <a:r>
              <a:rPr lang="en-GB" sz="2800" dirty="0" smtClean="0"/>
              <a:t>They often work as a part of a team with other health professionals such as Doctors, Nurses, Physiotherapists, etc.</a:t>
            </a:r>
          </a:p>
          <a:p>
            <a:endParaRPr lang="en-GB" dirty="0"/>
          </a:p>
        </p:txBody>
      </p:sp>
    </p:spTree>
    <p:extLst>
      <p:ext uri="{BB962C8B-B14F-4D97-AF65-F5344CB8AC3E}">
        <p14:creationId xmlns:p14="http://schemas.microsoft.com/office/powerpoint/2010/main" val="241486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Psychology</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Clinical Psychologists provide psychological assessments, including psychometric tests, clinical interviews and behavioural observation.</a:t>
            </a:r>
          </a:p>
          <a:p>
            <a:endParaRPr lang="en-GB" sz="1200" dirty="0" smtClean="0"/>
          </a:p>
          <a:p>
            <a:r>
              <a:rPr lang="en-GB" sz="2800" dirty="0" smtClean="0"/>
              <a:t>They develop ‘formulations’ to help patients understand problems and find coping solutions.</a:t>
            </a:r>
          </a:p>
          <a:p>
            <a:endParaRPr lang="en-GB" sz="1200" dirty="0" smtClean="0"/>
          </a:p>
          <a:p>
            <a:r>
              <a:rPr lang="en-GB" sz="2800" dirty="0" smtClean="0"/>
              <a:t>They may provide therapies or other interventions to assist in bringing about change.</a:t>
            </a:r>
          </a:p>
          <a:p>
            <a:endParaRPr lang="en-GB" sz="1300" dirty="0" smtClean="0"/>
          </a:p>
          <a:p>
            <a:r>
              <a:rPr lang="en-GB" sz="2800" dirty="0" smtClean="0"/>
              <a:t>They may work directly with patients or through advising and supporting other professionals.</a:t>
            </a:r>
          </a:p>
          <a:p>
            <a:pPr marL="0" indent="0">
              <a:buNone/>
            </a:pPr>
            <a:endParaRPr lang="en-GB" sz="2800" dirty="0"/>
          </a:p>
        </p:txBody>
      </p:sp>
    </p:spTree>
    <p:extLst>
      <p:ext uri="{BB962C8B-B14F-4D97-AF65-F5344CB8AC3E}">
        <p14:creationId xmlns:p14="http://schemas.microsoft.com/office/powerpoint/2010/main" val="1835138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t>
            </a:r>
            <a:r>
              <a:rPr lang="en-GB" dirty="0"/>
              <a:t> </a:t>
            </a:r>
            <a:r>
              <a:rPr lang="en-GB" dirty="0" smtClean="0">
                <a:latin typeface="Symbol" pitchFamily="18" charset="2"/>
              </a:rPr>
              <a:t>Y</a:t>
            </a:r>
            <a:r>
              <a:rPr lang="en-GB" dirty="0" smtClean="0"/>
              <a:t> Training</a:t>
            </a:r>
            <a:endParaRPr lang="en-GB" dirty="0"/>
          </a:p>
        </p:txBody>
      </p:sp>
      <p:sp>
        <p:nvSpPr>
          <p:cNvPr id="3" name="Content Placeholder 2"/>
          <p:cNvSpPr>
            <a:spLocks noGrp="1"/>
          </p:cNvSpPr>
          <p:nvPr>
            <p:ph idx="1"/>
          </p:nvPr>
        </p:nvSpPr>
        <p:spPr/>
        <p:txBody>
          <a:bodyPr>
            <a:normAutofit fontScale="85000" lnSpcReduction="20000"/>
          </a:bodyPr>
          <a:lstStyle/>
          <a:p>
            <a:r>
              <a:rPr lang="en-GB" sz="2800" dirty="0" smtClean="0"/>
              <a:t>Admission to training courses is very competitive. Courses are 3 year Doctorates with both University and supervised service experience components.</a:t>
            </a:r>
          </a:p>
          <a:p>
            <a:endParaRPr lang="en-GB" sz="1100" dirty="0" smtClean="0"/>
          </a:p>
          <a:p>
            <a:r>
              <a:rPr lang="en-GB" sz="2800" dirty="0" smtClean="0"/>
              <a:t>Paid </a:t>
            </a:r>
            <a:r>
              <a:rPr lang="en-GB" sz="2800" dirty="0"/>
              <a:t>as an NHS </a:t>
            </a:r>
            <a:r>
              <a:rPr lang="en-GB" sz="2800" dirty="0" smtClean="0"/>
              <a:t>employee. Starting salary currently £25,472.</a:t>
            </a:r>
          </a:p>
          <a:p>
            <a:endParaRPr lang="en-GB" sz="1100" dirty="0" smtClean="0"/>
          </a:p>
          <a:p>
            <a:r>
              <a:rPr lang="en-GB" sz="2800" dirty="0" smtClean="0"/>
              <a:t>Generally necessary to have some work experience between undergraduate and postgraduate courses (1-3 years)</a:t>
            </a:r>
          </a:p>
          <a:p>
            <a:endParaRPr lang="en-GB" sz="1100" dirty="0" smtClean="0"/>
          </a:p>
          <a:p>
            <a:r>
              <a:rPr lang="en-GB" sz="2800" dirty="0" smtClean="0"/>
              <a:t>Experience can be as an Assistant, Associate or other relevant social or health care settings.</a:t>
            </a:r>
          </a:p>
          <a:p>
            <a:endParaRPr lang="en-GB" sz="1100" dirty="0" smtClean="0"/>
          </a:p>
          <a:p>
            <a:r>
              <a:rPr lang="en-GB" sz="2800" dirty="0" smtClean="0"/>
              <a:t>As important as what experience, is what you can show you learned from it!</a:t>
            </a:r>
            <a:endParaRPr lang="en-GB" sz="2800" dirty="0"/>
          </a:p>
        </p:txBody>
      </p:sp>
    </p:spTree>
    <p:extLst>
      <p:ext uri="{BB962C8B-B14F-4D97-AF65-F5344CB8AC3E}">
        <p14:creationId xmlns:p14="http://schemas.microsoft.com/office/powerpoint/2010/main" val="564238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it like?</a:t>
            </a:r>
            <a:endParaRPr lang="en-GB" dirty="0"/>
          </a:p>
        </p:txBody>
      </p:sp>
      <p:sp>
        <p:nvSpPr>
          <p:cNvPr id="3" name="Content Placeholder 2"/>
          <p:cNvSpPr>
            <a:spLocks noGrp="1"/>
          </p:cNvSpPr>
          <p:nvPr>
            <p:ph idx="1"/>
          </p:nvPr>
        </p:nvSpPr>
        <p:spPr/>
        <p:txBody>
          <a:bodyPr>
            <a:normAutofit fontScale="92500"/>
          </a:bodyPr>
          <a:lstStyle/>
          <a:p>
            <a:r>
              <a:rPr lang="en-GB" sz="2800" dirty="0" smtClean="0"/>
              <a:t>Varied, challenging, innovative, educational, sometimes frustrating but often very satisfying.</a:t>
            </a:r>
          </a:p>
          <a:p>
            <a:endParaRPr lang="en-GB" sz="1100" dirty="0" smtClean="0"/>
          </a:p>
          <a:p>
            <a:r>
              <a:rPr lang="en-GB" sz="2800" dirty="0" smtClean="0"/>
              <a:t>Demonstrating the added value of the psychological perspective through direct intervention or training and supporting others.</a:t>
            </a:r>
          </a:p>
          <a:p>
            <a:endParaRPr lang="en-GB" sz="1100" dirty="0" smtClean="0"/>
          </a:p>
          <a:p>
            <a:r>
              <a:rPr lang="en-GB" sz="2800" dirty="0" smtClean="0"/>
              <a:t>Can be personally distressing at times – have your own support network – physician heal thyself.</a:t>
            </a:r>
          </a:p>
          <a:p>
            <a:endParaRPr lang="en-GB" sz="1100" dirty="0" smtClean="0"/>
          </a:p>
          <a:p>
            <a:r>
              <a:rPr lang="en-GB" sz="2800" dirty="0" smtClean="0"/>
              <a:t>Will teach you a lot about yourself as well as others.</a:t>
            </a:r>
          </a:p>
          <a:p>
            <a:endParaRPr lang="en-GB" dirty="0"/>
          </a:p>
        </p:txBody>
      </p:sp>
    </p:spTree>
    <p:extLst>
      <p:ext uri="{BB962C8B-B14F-4D97-AF65-F5344CB8AC3E}">
        <p14:creationId xmlns:p14="http://schemas.microsoft.com/office/powerpoint/2010/main" val="3553365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Psychology</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Health Psychology is primarily concerned with understanding how people learn good or bad health behaviours and cope </a:t>
            </a:r>
            <a:r>
              <a:rPr lang="en-GB" sz="2800" dirty="0"/>
              <a:t>with </a:t>
            </a:r>
            <a:r>
              <a:rPr lang="en-GB" sz="2800" dirty="0" smtClean="0"/>
              <a:t>illness.</a:t>
            </a:r>
          </a:p>
          <a:p>
            <a:endParaRPr lang="en-GB" sz="1200" dirty="0" smtClean="0"/>
          </a:p>
          <a:p>
            <a:r>
              <a:rPr lang="en-GB" sz="2800" dirty="0" smtClean="0"/>
              <a:t>Includes encouraging changes in attitudes and behaviours that promote good health as well as managing illness and recovery.</a:t>
            </a:r>
          </a:p>
          <a:p>
            <a:endParaRPr lang="en-GB" sz="1200" dirty="0" smtClean="0"/>
          </a:p>
          <a:p>
            <a:r>
              <a:rPr lang="en-GB" sz="2800" dirty="0" smtClean="0"/>
              <a:t>Although this can be at individual level, much is targeted at populations, especially those identified as high risk.  </a:t>
            </a:r>
            <a:endParaRPr lang="en-GB" sz="2800" dirty="0"/>
          </a:p>
        </p:txBody>
      </p:sp>
    </p:spTree>
    <p:extLst>
      <p:ext uri="{BB962C8B-B14F-4D97-AF65-F5344CB8AC3E}">
        <p14:creationId xmlns:p14="http://schemas.microsoft.com/office/powerpoint/2010/main" val="160294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Psychology</a:t>
            </a:r>
            <a:endParaRPr lang="en-GB" dirty="0"/>
          </a:p>
        </p:txBody>
      </p:sp>
      <p:sp>
        <p:nvSpPr>
          <p:cNvPr id="3" name="Content Placeholder 2"/>
          <p:cNvSpPr>
            <a:spLocks noGrp="1"/>
          </p:cNvSpPr>
          <p:nvPr>
            <p:ph idx="1"/>
          </p:nvPr>
        </p:nvSpPr>
        <p:spPr/>
        <p:txBody>
          <a:bodyPr>
            <a:normAutofit/>
          </a:bodyPr>
          <a:lstStyle/>
          <a:p>
            <a:r>
              <a:rPr lang="en-GB" sz="2800" dirty="0" smtClean="0"/>
              <a:t>Health Psychologists work in many settings from academic health research units, through government health policy units to health authorities and other health commissioners as well as some hospitals and clinical services.</a:t>
            </a:r>
          </a:p>
          <a:p>
            <a:endParaRPr lang="en-GB" sz="1200" dirty="0" smtClean="0"/>
          </a:p>
          <a:p>
            <a:r>
              <a:rPr lang="en-GB" sz="2800" dirty="0" smtClean="0"/>
              <a:t>They may work with organizations in the private as well as public sectors, providing information, advice and research on health issues.</a:t>
            </a:r>
            <a:endParaRPr lang="en-GB" sz="2800" dirty="0"/>
          </a:p>
        </p:txBody>
      </p:sp>
    </p:spTree>
    <p:extLst>
      <p:ext uri="{BB962C8B-B14F-4D97-AF65-F5344CB8AC3E}">
        <p14:creationId xmlns:p14="http://schemas.microsoft.com/office/powerpoint/2010/main" val="10609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715</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Adobe Acrobat Document</vt:lpstr>
      <vt:lpstr>Careers in Psychology and Health</vt:lpstr>
      <vt:lpstr>Clinical and Health Y </vt:lpstr>
      <vt:lpstr>Clinical Psychology</vt:lpstr>
      <vt:lpstr>Clinical Psychology</vt:lpstr>
      <vt:lpstr>Clinical Psychology</vt:lpstr>
      <vt:lpstr>Clinical  Y Training</vt:lpstr>
      <vt:lpstr>What’s it like?</vt:lpstr>
      <vt:lpstr>Health Psychology</vt:lpstr>
      <vt:lpstr>Health Psychology</vt:lpstr>
      <vt:lpstr>Health Psychology</vt:lpstr>
      <vt:lpstr>Health Y Training</vt:lpstr>
      <vt:lpstr>What’s it like?</vt:lpstr>
      <vt:lpstr>Statutory Regulation</vt:lpstr>
      <vt:lpstr>Further Details</vt:lpstr>
    </vt:vector>
  </TitlesOfParts>
  <Company>PCS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Miller</dc:creator>
  <cp:lastModifiedBy>Ray Miller</cp:lastModifiedBy>
  <cp:revision>28</cp:revision>
  <dcterms:created xsi:type="dcterms:W3CDTF">2013-02-16T16:55:19Z</dcterms:created>
  <dcterms:modified xsi:type="dcterms:W3CDTF">2013-02-16T20:27:58Z</dcterms:modified>
</cp:coreProperties>
</file>